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10"/>
  </p:notesMasterIdLst>
  <p:handoutMasterIdLst>
    <p:handoutMasterId r:id="rId11"/>
  </p:handoutMasterIdLst>
  <p:sldIdLst>
    <p:sldId id="462" r:id="rId2"/>
    <p:sldId id="510" r:id="rId3"/>
    <p:sldId id="511" r:id="rId4"/>
    <p:sldId id="451" r:id="rId5"/>
    <p:sldId id="512" r:id="rId6"/>
    <p:sldId id="513" r:id="rId7"/>
    <p:sldId id="514" r:id="rId8"/>
    <p:sldId id="5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5" autoAdjust="0"/>
    <p:restoredTop sz="96327" autoAdjust="0"/>
  </p:normalViewPr>
  <p:slideViewPr>
    <p:cSldViewPr snapToGrid="0" showGuides="1">
      <p:cViewPr varScale="1">
        <p:scale>
          <a:sx n="128" d="100"/>
          <a:sy n="128" d="100"/>
        </p:scale>
        <p:origin x="824" y="176"/>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5" d="100"/>
          <a:sy n="115" d="100"/>
        </p:scale>
        <p:origin x="421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16/01/2025</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‹nr.›</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16/01/2025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3310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4D62D-BA8F-3BE6-A7AF-45F5F7499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92220-C3FB-E7AA-2BA3-67EA12674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EF78C-A960-8538-2D3B-72965385A64E}"/>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CDBEC488-ED36-5F99-512A-C73A1FE277D2}"/>
              </a:ext>
            </a:extLst>
          </p:cNvPr>
          <p:cNvSpPr>
            <a:spLocks noGrp="1"/>
          </p:cNvSpPr>
          <p:nvPr>
            <p:ph type="sldNum" sz="quarter" idx="5"/>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137879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B8880-42DC-0A31-140B-E38510FD2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60B74-444E-9C50-26A0-015B2F087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60EEB-F360-D618-DE36-B303D52D3BEF}"/>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B45FD681-F4C8-8D2A-7024-7BB9A197F98C}"/>
              </a:ext>
            </a:extLst>
          </p:cNvPr>
          <p:cNvSpPr>
            <a:spLocks noGrp="1"/>
          </p:cNvSpPr>
          <p:nvPr>
            <p:ph type="sldNum" sz="quarter" idx="5"/>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76237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278792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B4506-2585-AFCA-51D9-8E1841B70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36B0F-505C-9329-7D1D-94266D032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26F1B-8796-0602-CD25-8B490F7A7C24}"/>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5A1466D9-986C-C82B-057E-039799FACABF}"/>
              </a:ext>
            </a:extLst>
          </p:cNvPr>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46868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12E7-A99E-6CA1-EBFF-3F8489D91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FAA2A-9BC9-27F5-6339-E28256BB7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CDBA4-3CDC-FA45-7A47-583914210325}"/>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415F1D24-C3AF-309A-4541-A67D0AA9A98B}"/>
              </a:ext>
            </a:extLst>
          </p:cNvPr>
          <p:cNvSpPr>
            <a:spLocks noGrp="1"/>
          </p:cNvSpPr>
          <p:nvPr>
            <p:ph type="sldNum" sz="quarter" idx="5"/>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44940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2ED8-E25E-71DE-EEF1-76F303B23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30BBC-BC70-ACCB-7AF9-4FA21BC8E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D7257-FCBE-F840-5151-9ED2B7DA9AB6}"/>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686D4B64-5857-91D1-FD68-219BCF640674}"/>
              </a:ext>
            </a:extLst>
          </p:cNvPr>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75229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3AC16-4E25-6C3E-DF4D-D221E6EAA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FA53B-019C-1519-B05B-675BAAD90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E997E-C55F-994B-CAF9-97DCA4F669A1}"/>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5BB76CF5-6678-DE7C-4930-6461BCAAD78F}"/>
              </a:ext>
            </a:extLst>
          </p:cNvPr>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46752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mage.ku.dk/shared/aZwD18034DnM3TYEw9XagEF6kxI6MLkV"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C1939100-E010-4143-9AE4-D4252D808A58}" type="datetime1">
              <a:rPr lang="da-DK" smtClean="0"/>
              <a:t>16.01.2025</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91CDCA84-DC5F-4F54-86C4-3A3F71268220}"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da-DK" dirty="0"/>
              <a:t>Klik for at tilføje overskrift</a:t>
            </a:r>
          </a:p>
        </p:txBody>
      </p:sp>
      <p:sp>
        <p:nvSpPr>
          <p:cNvPr id="3" name="Pladsholder til dato 2"/>
          <p:cNvSpPr>
            <a:spLocks noGrp="1"/>
          </p:cNvSpPr>
          <p:nvPr>
            <p:ph type="dt" sz="half" idx="10"/>
          </p:nvPr>
        </p:nvSpPr>
        <p:spPr/>
        <p:txBody>
          <a:bodyPr/>
          <a:lstStyle/>
          <a:p>
            <a:fld id="{69A4F1A1-6766-441F-9F00-E93D521E50F3}" type="datetime1">
              <a:rPr lang="da-DK" smtClean="0"/>
              <a:t>16.01.2025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4A4256D-1A02-4FDD-AA38-4D8490006FD4}" type="datetime1">
              <a:rPr lang="da-DK" smtClean="0"/>
              <a:t>16.01.2025</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fld id="{60A4E1C7-F811-4F51-BDA9-17EBB9618420}" type="datetime1">
              <a:rPr lang="da-DK" smtClean="0"/>
              <a:t>16.01.2025</a:t>
            </a:fld>
            <a:endParaRPr lang="da-DK"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da-DK" dirty="0"/>
              <a:t>tilføj overskrift</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lvl="0"/>
            <a:r>
              <a:rPr lang="da-DK" dirty="0"/>
              <a:t>Klik for at indsætte 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da-DK" dirty="0"/>
              <a:t>Klik for at indsætte tekst</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 name="Pladsholder til dato 4"/>
          <p:cNvSpPr>
            <a:spLocks noGrp="1"/>
          </p:cNvSpPr>
          <p:nvPr>
            <p:ph type="dt" sz="half" idx="10"/>
          </p:nvPr>
        </p:nvSpPr>
        <p:spPr/>
        <p:txBody>
          <a:bodyPr/>
          <a:lstStyle/>
          <a:p>
            <a:fld id="{2AD08259-92F1-4C32-A312-C73CE2167131}"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da-DK" dirty="0"/>
              <a:t>Klik for at tilføje overskrift</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da-DK" dirty="0"/>
              <a:t>Klik for at indsætte tekst</a:t>
            </a:r>
          </a:p>
          <a:p>
            <a:pPr lvl="1"/>
            <a:endParaRPr lang="da-DK" dirty="0"/>
          </a:p>
        </p:txBody>
      </p:sp>
      <p:sp>
        <p:nvSpPr>
          <p:cNvPr id="4" name="Pladsholder til dato 3"/>
          <p:cNvSpPr>
            <a:spLocks noGrp="1"/>
          </p:cNvSpPr>
          <p:nvPr>
            <p:ph type="dt" sz="half" idx="10"/>
          </p:nvPr>
        </p:nvSpPr>
        <p:spPr/>
        <p:txBody>
          <a:bodyPr/>
          <a:lstStyle/>
          <a:p>
            <a:fld id="{44775082-3ECA-430B-8AFE-6C0254841555}"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da-DK"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da-DK" dirty="0"/>
              <a:t>Navn, kilde</a:t>
            </a:r>
          </a:p>
        </p:txBody>
      </p:sp>
      <p:sp>
        <p:nvSpPr>
          <p:cNvPr id="4" name="Pladsholder til dato 3"/>
          <p:cNvSpPr>
            <a:spLocks noGrp="1"/>
          </p:cNvSpPr>
          <p:nvPr>
            <p:ph type="dt" sz="half" idx="10"/>
          </p:nvPr>
        </p:nvSpPr>
        <p:spPr/>
        <p:txBody>
          <a:bodyPr/>
          <a:lstStyle/>
          <a:p>
            <a:fld id="{F9B52271-5E3D-4E06-BC0A-7C1022408CCC}"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da-DK" dirty="0"/>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da-DK" dirty="0"/>
              <a:t>Klik for at indsætte tekst</a:t>
            </a:r>
          </a:p>
        </p:txBody>
      </p:sp>
      <p:sp>
        <p:nvSpPr>
          <p:cNvPr id="4" name="Pladsholder til dato 3"/>
          <p:cNvSpPr>
            <a:spLocks noGrp="1"/>
          </p:cNvSpPr>
          <p:nvPr>
            <p:ph type="dt" sz="half" idx="10"/>
          </p:nvPr>
        </p:nvSpPr>
        <p:spPr/>
        <p:txBody>
          <a:bodyPr/>
          <a:lstStyle/>
          <a:p>
            <a:fld id="{1E1593FE-D5FA-4E0E-8FFF-8F10D57A1EC1}"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da-DK"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da-DK"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4" name="Pladsholder til dato 3"/>
          <p:cNvSpPr>
            <a:spLocks noGrp="1"/>
          </p:cNvSpPr>
          <p:nvPr>
            <p:ph type="dt" sz="half" idx="10"/>
          </p:nvPr>
        </p:nvSpPr>
        <p:spPr/>
        <p:txBody>
          <a:bodyPr/>
          <a:lstStyle/>
          <a:p>
            <a:fld id="{7B4776D0-1C54-4AA2-B3C6-9EDE760637A2}"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5BA219F3-EBEC-4665-8131-8E409DE99ADE}"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r>
              <a:rPr lang="da-DK" dirty="0"/>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da-DK" dirty="0"/>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43EC545E-1E39-4013-A907-D4C8F3E3A8B4}" type="datetime1">
              <a:rPr lang="da-DK" smtClean="0"/>
              <a:t>16.01.2025</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da-DK" dirty="0"/>
              <a:t>Indsæt overskrift</a:t>
            </a:r>
          </a:p>
        </p:txBody>
      </p:sp>
      <p:sp>
        <p:nvSpPr>
          <p:cNvPr id="5" name="Pladsholder til dato 4"/>
          <p:cNvSpPr>
            <a:spLocks noGrp="1"/>
          </p:cNvSpPr>
          <p:nvPr>
            <p:ph type="dt" sz="half" idx="10"/>
          </p:nvPr>
        </p:nvSpPr>
        <p:spPr/>
        <p:txBody>
          <a:bodyPr/>
          <a:lstStyle/>
          <a:p>
            <a:fld id="{D502B9D2-A192-42E6-9020-F3EAB57A6114}"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4F049CB1-FD99-442F-B632-7502FA9A3C45}"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da-DK" dirty="0"/>
              <a:t>Klik for at tilføje overskrift</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da-DK" dirty="0"/>
              <a:t>Klik for at tilføje overskrift</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F2C56D48-5B3F-4C59-A9D8-68D0A39D6CD2}"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da-DK" dirty="0"/>
              <a:t>Klik på ikonet, hvis du vil indsætte et billede </a:t>
            </a:r>
          </a:p>
        </p:txBody>
      </p:sp>
      <p:sp>
        <p:nvSpPr>
          <p:cNvPr id="5" name="Pladsholder til dato 4"/>
          <p:cNvSpPr>
            <a:spLocks noGrp="1"/>
          </p:cNvSpPr>
          <p:nvPr>
            <p:ph type="dt" sz="half" idx="10"/>
          </p:nvPr>
        </p:nvSpPr>
        <p:spPr/>
        <p:txBody>
          <a:bodyPr/>
          <a:lstStyle/>
          <a:p>
            <a:fld id="{3015CAA0-42C1-41A7-86CE-BA2D8D2C2EF0}"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da-DK" dirty="0"/>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756000"/>
            <a:ext cx="6822000" cy="1804492"/>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CAEB073E-A784-466B-98E2-8BDE3F08A73A}"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2ABA92E9-ED6E-4E2D-9447-0E7DB3FDA12F}"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779450" y="4497883"/>
            <a:ext cx="6822000" cy="1804492"/>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BFDD7C1D-A477-4C13-845F-4C5AC4DEDF20}"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1017402"/>
            <a:ext cx="11012487" cy="917513"/>
          </a:xfrm>
          <a:solidFill>
            <a:schemeClr val="bg2">
              <a:alpha val="99950"/>
            </a:schemeClr>
          </a:solidFill>
        </p:spPr>
        <p:txBody>
          <a:bodyPr wrap="square" lIns="180000" tIns="180000" rIns="180000" bIns="180000">
            <a:spAutoFit/>
          </a:bodyPr>
          <a:lstStyle>
            <a:lvl1pPr>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AD0B22DB-13B5-430F-8C6F-F11F20BF0D18}"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E66DEF25-ACCC-4F90-BF7A-77B4DDE7678A}"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9E8B2A5-1DCC-48EA-93B7-A2D65B200BE6}" type="datetime1">
              <a:rPr lang="da-DK" smtClean="0"/>
              <a:t>16.01.2025</a:t>
            </a:fld>
            <a:endParaRPr lang="da-DK"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da-DK"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da-DK" dirty="0"/>
              <a:t>Klik for at tilføje tekst...</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da-DK" dirty="0"/>
              <a:t>Navn på oplægsholder, KU-enhed, sted og dato</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fld id="{6E5195FB-CC23-4662-BC95-6C4057FF490E}" type="datetime1">
              <a:rPr lang="da-DK" smtClean="0"/>
              <a:t>16.01.2025</a:t>
            </a:fld>
            <a:endParaRPr lang="da-DK"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16:9-format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”lille”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www.designguide.ku.dk/skabeloner/powerpoint/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https://image.ku.dk/shared/aZwD18034DnM3TYEw9XagEF6kxI6MLkV</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www.designguide.ku.dk/skabeloner/powerpoint/</a:t>
            </a:r>
            <a:br>
              <a:rPr lang="da-DK" sz="800" b="0" noProof="1">
                <a:solidFill>
                  <a:schemeClr val="accent4"/>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br>
            <a:r>
              <a:rPr lang="da-DK" sz="800" b="0" noProof="1">
                <a:solidFill>
                  <a:schemeClr val="accent4"/>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fld id="{FA96AD4B-435A-4D0A-87A0-F4000646B7B6}" type="datetime1">
              <a:rPr lang="da-DK" smtClean="0"/>
              <a:t>16.01.2025</a:t>
            </a:fld>
            <a:endParaRPr lang="da-DK"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7402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da-DK" dirty="0"/>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fld id="{850C8D61-CF2F-4293-9A1F-6B0C79C373C6}" type="datetime1">
              <a:rPr lang="da-DK" smtClean="0"/>
              <a:t>16.01.2025</a:t>
            </a:fld>
            <a:endParaRPr lang="da-DK"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indsætte et billede</a:t>
            </a:r>
          </a:p>
        </p:txBody>
      </p:sp>
      <p:sp>
        <p:nvSpPr>
          <p:cNvPr id="22" name="Titel 2"/>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fld id="{34D99FEB-2FC3-4FA6-9F36-280592A4EBA0}" type="datetime1">
              <a:rPr lang="da-DK" smtClean="0"/>
              <a:t>16.01.2025</a:t>
            </a:fld>
            <a:endParaRPr lang="da-DK"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a:buNone/>
              <a:defRPr sz="2400" baseline="0">
                <a:solidFill>
                  <a:schemeClr val="bg1"/>
                </a:solidFill>
                <a:sym typeface="Wingdings" panose="05000000000000000000" pitchFamily="2" charset="2"/>
              </a:defRPr>
            </a:lvl1pPr>
          </a:lstStyle>
          <a:p>
            <a:r>
              <a:rPr lang="da-DK" dirty="0"/>
              <a:t> Klik på ikonet, hvis du vil indsætte et billede</a:t>
            </a:r>
          </a:p>
        </p:txBody>
      </p:sp>
      <p:sp>
        <p:nvSpPr>
          <p:cNvPr id="2" name="Titel 2"/>
          <p:cNvSpPr>
            <a:spLocks noGrp="1"/>
          </p:cNvSpPr>
          <p:nvPr>
            <p:ph type="ctrTitle"/>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fld id="{A255E55A-4CBD-4745-9CAA-603B15E40F2A}" type="datetime1">
              <a:rPr lang="da-DK" smtClean="0"/>
              <a:t>16.01.2025</a:t>
            </a:fld>
            <a:endParaRPr lang="da-DK"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da-DK" dirty="0"/>
              <a:t>Klik for at tilføje overskrift</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A40A2488-620E-4717-952D-4163044243D3}" type="datetime1">
              <a:rPr lang="da-DK" smtClean="0"/>
              <a:t>16.01.2025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57B94B7A-445E-4B32-AE33-AE6AFA618291}"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2CC1B346-6D22-4E2E-9D8A-0DE526CBF6C5}" type="datetime1">
              <a:rPr lang="da-DK" smtClean="0"/>
              <a:t>16.01.2025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32"/>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‹nr.›</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7A056A0C-BA80-48B5-9C35-4A96F80DBB77}" type="datetime1">
              <a:rPr lang="da-DK" smtClean="0"/>
              <a:t>16.01.2025</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353CCD-CCFC-E64F-9139-067816EBDDDC}"/>
              </a:ext>
            </a:extLst>
          </p:cNvPr>
          <p:cNvSpPr>
            <a:spLocks noGrp="1"/>
          </p:cNvSpPr>
          <p:nvPr>
            <p:ph type="ctrTitle"/>
          </p:nvPr>
        </p:nvSpPr>
        <p:spPr/>
        <p:txBody>
          <a:bodyPr/>
          <a:lstStyle/>
          <a:p>
            <a:endParaRPr lang="da-DK" dirty="0"/>
          </a:p>
        </p:txBody>
      </p:sp>
      <p:sp>
        <p:nvSpPr>
          <p:cNvPr id="10" name="Text Placeholder 9">
            <a:extLst>
              <a:ext uri="{FF2B5EF4-FFF2-40B4-BE49-F238E27FC236}">
                <a16:creationId xmlns:a16="http://schemas.microsoft.com/office/drawing/2014/main" id="{64E2B609-DC97-CE46-A633-94242427B761}"/>
              </a:ext>
            </a:extLst>
          </p:cNvPr>
          <p:cNvSpPr>
            <a:spLocks noGrp="1"/>
          </p:cNvSpPr>
          <p:nvPr>
            <p:ph type="body" sz="quarter" idx="14"/>
          </p:nvPr>
        </p:nvSpPr>
        <p:spPr>
          <a:xfrm>
            <a:off x="587375" y="2610941"/>
            <a:ext cx="4946649" cy="1543616"/>
          </a:xfrm>
        </p:spPr>
        <p:txBody>
          <a:bodyPr/>
          <a:lstStyle/>
          <a:p>
            <a:endParaRPr lang="da-DK" dirty="0"/>
          </a:p>
          <a:p>
            <a:r>
              <a:rPr lang="da-DK" dirty="0"/>
              <a:t>Studerendes brug af AI til læring</a:t>
            </a:r>
          </a:p>
          <a:p>
            <a:r>
              <a:rPr lang="da-DK" dirty="0"/>
              <a:t>- personlige historier</a:t>
            </a:r>
          </a:p>
        </p:txBody>
      </p:sp>
    </p:spTree>
    <p:extLst>
      <p:ext uri="{BB962C8B-B14F-4D97-AF65-F5344CB8AC3E}">
        <p14:creationId xmlns:p14="http://schemas.microsoft.com/office/powerpoint/2010/main" val="142946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27547-AA6A-CBC7-DD73-235B94D8D9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FF3E1E7-52AE-2F21-F65E-A68639189D72}"/>
              </a:ext>
            </a:extLst>
          </p:cNvPr>
          <p:cNvSpPr>
            <a:spLocks noGrp="1"/>
          </p:cNvSpPr>
          <p:nvPr>
            <p:ph type="title"/>
          </p:nvPr>
        </p:nvSpPr>
        <p:spPr/>
        <p:txBody>
          <a:bodyPr/>
          <a:lstStyle/>
          <a:p>
            <a:r>
              <a:rPr lang="da-DK" dirty="0"/>
              <a:t>Anna, BA-studerende på ”Mellemøstens sprog og samfund ”</a:t>
            </a:r>
          </a:p>
        </p:txBody>
      </p:sp>
      <p:sp>
        <p:nvSpPr>
          <p:cNvPr id="8" name="Content Placeholder 7">
            <a:extLst>
              <a:ext uri="{FF2B5EF4-FFF2-40B4-BE49-F238E27FC236}">
                <a16:creationId xmlns:a16="http://schemas.microsoft.com/office/drawing/2014/main" id="{9B1811D2-321D-A194-2170-46186D2F3E84}"/>
              </a:ext>
            </a:extLst>
          </p:cNvPr>
          <p:cNvSpPr>
            <a:spLocks noGrp="1"/>
          </p:cNvSpPr>
          <p:nvPr>
            <p:ph sz="half" idx="1"/>
          </p:nvPr>
        </p:nvSpPr>
        <p:spPr/>
        <p:txBody>
          <a:bodyPr/>
          <a:lstStyle/>
          <a:p>
            <a:r>
              <a:rPr lang="da-DK" b="1" dirty="0"/>
              <a:t>Bruger AI til:</a:t>
            </a:r>
          </a:p>
          <a:p>
            <a:pPr marL="0" indent="0">
              <a:buNone/>
            </a:pPr>
            <a:endParaRPr lang="da-DK" b="1" dirty="0"/>
          </a:p>
          <a:p>
            <a:pPr algn="l" rtl="0" fontAlgn="base">
              <a:spcBef>
                <a:spcPts val="0"/>
              </a:spcBef>
              <a:spcAft>
                <a:spcPts val="1200"/>
              </a:spcAft>
              <a:buFont typeface="Arial" panose="020B0604020202020204" pitchFamily="34" charset="0"/>
              <a:buChar char="•"/>
            </a:pPr>
            <a:r>
              <a:rPr lang="da-DK" sz="2000" b="0" i="0" u="none" strike="noStrike" dirty="0">
                <a:effectLst/>
              </a:rPr>
              <a:t>At få </a:t>
            </a:r>
            <a:r>
              <a:rPr lang="da-DK" sz="2000" b="1" i="0" u="none" strike="noStrike" dirty="0">
                <a:effectLst/>
              </a:rPr>
              <a:t>feedback på opgaver, CV og jobansøgninger</a:t>
            </a:r>
            <a:r>
              <a:rPr lang="da-DK" sz="2000" b="0" i="0" u="none" strike="noStrike" dirty="0">
                <a:effectLst/>
              </a:rPr>
              <a:t>. Det kan for eksempel være i forhold til korrekturlæsning eller grammatik generelt.</a:t>
            </a:r>
          </a:p>
          <a:p>
            <a:pPr algn="l" rtl="0" fontAlgn="base">
              <a:spcBef>
                <a:spcPts val="0"/>
              </a:spcBef>
              <a:spcAft>
                <a:spcPts val="1200"/>
              </a:spcAft>
              <a:buFont typeface="Arial" panose="020B0604020202020204" pitchFamily="34" charset="0"/>
              <a:buChar char="•"/>
            </a:pPr>
            <a:r>
              <a:rPr lang="da-DK" sz="2000" b="0" i="0" u="none" strike="noStrike" dirty="0">
                <a:effectLst/>
              </a:rPr>
              <a:t>At få </a:t>
            </a:r>
            <a:r>
              <a:rPr lang="da-DK" sz="2000" b="1" i="0" u="none" strike="noStrike" dirty="0">
                <a:effectLst/>
              </a:rPr>
              <a:t>overblik over ny viden</a:t>
            </a:r>
            <a:r>
              <a:rPr lang="da-DK" sz="2000" b="0" i="0" u="none" strike="noStrike" dirty="0">
                <a:effectLst/>
              </a:rPr>
              <a:t>. På et tidspunkt ville jeg for eksempel gerne vide mere om dansk litteraturhistorie og spurgte </a:t>
            </a:r>
            <a:r>
              <a:rPr lang="da-DK" sz="2000" b="0" i="0" u="none" strike="noStrike" dirty="0" err="1">
                <a:effectLst/>
              </a:rPr>
              <a:t>ChatGPT</a:t>
            </a:r>
            <a:r>
              <a:rPr lang="da-DK" sz="2000" b="0" i="0" u="none" strike="noStrike" dirty="0">
                <a:effectLst/>
              </a:rPr>
              <a:t>, hvad de 50 største danske værker var. Det var en dejlig overskuelig måde at sætte sig ind i et nyt emne på.</a:t>
            </a:r>
            <a:endParaRPr lang="da-DK" sz="2000" dirty="0"/>
          </a:p>
        </p:txBody>
      </p:sp>
      <p:sp>
        <p:nvSpPr>
          <p:cNvPr id="9" name="Content Placeholder 8">
            <a:extLst>
              <a:ext uri="{FF2B5EF4-FFF2-40B4-BE49-F238E27FC236}">
                <a16:creationId xmlns:a16="http://schemas.microsoft.com/office/drawing/2014/main" id="{21DDC4CB-18C7-F560-030F-18D153B5E40D}"/>
              </a:ext>
            </a:extLst>
          </p:cNvPr>
          <p:cNvSpPr>
            <a:spLocks noGrp="1"/>
          </p:cNvSpPr>
          <p:nvPr>
            <p:ph sz="half" idx="2"/>
          </p:nvPr>
        </p:nvSpPr>
        <p:spPr/>
        <p:txBody>
          <a:bodyPr/>
          <a:lstStyle/>
          <a:p>
            <a:r>
              <a:rPr lang="da-DK" b="1" dirty="0"/>
              <a:t>Vil gerne bruge AI til:</a:t>
            </a:r>
          </a:p>
          <a:p>
            <a:pPr marL="0" indent="0">
              <a:buNone/>
            </a:pPr>
            <a:endParaRPr lang="da-DK" b="1" dirty="0"/>
          </a:p>
          <a:p>
            <a:pPr algn="l" rtl="0" fontAlgn="base">
              <a:spcBef>
                <a:spcPts val="0"/>
              </a:spcBef>
              <a:spcAft>
                <a:spcPts val="0"/>
              </a:spcAft>
              <a:buFont typeface="Arial" panose="020B0604020202020204" pitchFamily="34" charset="0"/>
              <a:buChar char="•"/>
            </a:pPr>
            <a:r>
              <a:rPr lang="da-DK" sz="2000" b="0" i="0" u="none" strike="noStrike" dirty="0">
                <a:effectLst/>
              </a:rPr>
              <a:t>At sammenligne dokumenter på computeren, når jeg har flere versioner af samme dokument. Her tænker jeg, AI kan være anvendelig i forhold til, om der er flere dokumenter, hvor jeg gentager mig selv.</a:t>
            </a:r>
          </a:p>
          <a:p>
            <a:pPr marL="0" indent="0" algn="l" rtl="0" fontAlgn="base">
              <a:spcBef>
                <a:spcPts val="0"/>
              </a:spcBef>
              <a:spcAft>
                <a:spcPts val="0"/>
              </a:spcAft>
              <a:buNone/>
            </a:pPr>
            <a:endParaRPr lang="da-DK" sz="2000" b="0" i="0" u="none" strike="noStrike" dirty="0">
              <a:effectLst/>
            </a:endParaRPr>
          </a:p>
          <a:p>
            <a:pPr algn="l" rtl="0" fontAlgn="base">
              <a:spcBef>
                <a:spcPts val="0"/>
              </a:spcBef>
              <a:spcAft>
                <a:spcPts val="0"/>
              </a:spcAft>
              <a:buFont typeface="Arial" panose="020B0604020202020204" pitchFamily="34" charset="0"/>
              <a:buChar char="•"/>
            </a:pPr>
            <a:r>
              <a:rPr lang="da-DK" sz="2000" b="0" i="0" u="none" strike="noStrike" dirty="0">
                <a:effectLst/>
              </a:rPr>
              <a:t>At give resuméer/referater af tekster, når der er meget læsestof. Jeg tænker, det kan være godt i forhold til en hurtig kontekstforståelse</a:t>
            </a:r>
          </a:p>
          <a:p>
            <a:pPr marL="0" indent="0">
              <a:buNone/>
            </a:pPr>
            <a:endParaRPr lang="da-DK" b="1" dirty="0"/>
          </a:p>
        </p:txBody>
      </p:sp>
      <p:sp>
        <p:nvSpPr>
          <p:cNvPr id="2" name="Date Placeholder 1">
            <a:extLst>
              <a:ext uri="{FF2B5EF4-FFF2-40B4-BE49-F238E27FC236}">
                <a16:creationId xmlns:a16="http://schemas.microsoft.com/office/drawing/2014/main" id="{AE72C1AA-80A2-1EDD-AEDE-8D613CD9B876}"/>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C8865C19-8FDE-2328-A5A8-E4F0D40310C8}"/>
              </a:ext>
            </a:extLst>
          </p:cNvPr>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206407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4D02-F51E-6B46-D1A3-2F0AB2F11E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5DEFD3B-B533-396F-CCC2-41B2CFE11E31}"/>
              </a:ext>
            </a:extLst>
          </p:cNvPr>
          <p:cNvSpPr>
            <a:spLocks noGrp="1"/>
          </p:cNvSpPr>
          <p:nvPr>
            <p:ph type="title"/>
          </p:nvPr>
        </p:nvSpPr>
        <p:spPr/>
        <p:txBody>
          <a:bodyPr/>
          <a:lstStyle/>
          <a:p>
            <a:r>
              <a:rPr lang="da-DK" dirty="0"/>
              <a:t>Ida, BA-studerende på ”Kommunikation og IT”</a:t>
            </a:r>
          </a:p>
        </p:txBody>
      </p:sp>
      <p:sp>
        <p:nvSpPr>
          <p:cNvPr id="8" name="Content Placeholder 7">
            <a:extLst>
              <a:ext uri="{FF2B5EF4-FFF2-40B4-BE49-F238E27FC236}">
                <a16:creationId xmlns:a16="http://schemas.microsoft.com/office/drawing/2014/main" id="{580B3A4D-A2C3-E8E4-C119-EDA197151017}"/>
              </a:ext>
            </a:extLst>
          </p:cNvPr>
          <p:cNvSpPr>
            <a:spLocks noGrp="1"/>
          </p:cNvSpPr>
          <p:nvPr>
            <p:ph sz="half" idx="1"/>
          </p:nvPr>
        </p:nvSpPr>
        <p:spPr/>
        <p:txBody>
          <a:bodyPr/>
          <a:lstStyle/>
          <a:p>
            <a:r>
              <a:rPr lang="da-DK" b="1" dirty="0"/>
              <a:t>Bruger AI til:</a:t>
            </a:r>
          </a:p>
          <a:p>
            <a:pPr marL="0" indent="0">
              <a:buNone/>
            </a:pPr>
            <a:endParaRPr lang="da-DK" b="1" dirty="0"/>
          </a:p>
          <a:p>
            <a:pPr algn="l" rtl="0" fontAlgn="base">
              <a:spcBef>
                <a:spcPts val="0"/>
              </a:spcBef>
              <a:spcAft>
                <a:spcPts val="0"/>
              </a:spcAft>
              <a:buFont typeface="Arial" panose="020B0604020202020204" pitchFamily="34" charset="0"/>
              <a:buChar char="•"/>
            </a:pPr>
            <a:r>
              <a:rPr lang="da-DK" sz="1800" b="1" i="0" u="none" strike="noStrike" dirty="0">
                <a:effectLst/>
              </a:rPr>
              <a:t>Forberedelse og overblik</a:t>
            </a:r>
            <a:r>
              <a:rPr lang="da-DK" sz="1800" b="0" i="0" u="none" strike="noStrike" dirty="0">
                <a:effectLst/>
              </a:rPr>
              <a:t>: Brugte AI til resuméer og nøglepointer fra tekster og artikler, hvilket gav hurtigere overblik og styrket forberedelsen til undervisning.</a:t>
            </a:r>
          </a:p>
          <a:p>
            <a:pPr algn="l" rtl="0" fontAlgn="base">
              <a:spcBef>
                <a:spcPts val="0"/>
              </a:spcBef>
              <a:spcAft>
                <a:spcPts val="0"/>
              </a:spcAft>
              <a:buFont typeface="Arial" panose="020B0604020202020204" pitchFamily="34" charset="0"/>
              <a:buChar char="•"/>
            </a:pPr>
            <a:endParaRPr lang="da-DK" sz="1800" b="0" i="0" u="none" strike="noStrike" dirty="0">
              <a:effectLst/>
            </a:endParaRPr>
          </a:p>
          <a:p>
            <a:pPr algn="l" rtl="0" fontAlgn="base">
              <a:spcBef>
                <a:spcPts val="0"/>
              </a:spcBef>
              <a:spcAft>
                <a:spcPts val="0"/>
              </a:spcAft>
              <a:buFont typeface="Arial" panose="020B0604020202020204" pitchFamily="34" charset="0"/>
              <a:buChar char="•"/>
            </a:pPr>
            <a:r>
              <a:rPr lang="da-DK" sz="1800" b="1" i="0" u="none" strike="noStrike" dirty="0">
                <a:effectLst/>
              </a:rPr>
              <a:t>Noteskrivning og organisering</a:t>
            </a:r>
            <a:r>
              <a:rPr lang="da-DK" sz="1800" b="0" i="0" u="none" strike="noStrike" dirty="0">
                <a:effectLst/>
              </a:rPr>
              <a:t>: AI til at tage og organisere noter, både under og efter undervisning, hvilket gjorde noterne mere sammenhængende og overskuelige.</a:t>
            </a:r>
          </a:p>
          <a:p>
            <a:r>
              <a:rPr lang="da-DK" sz="1800" b="1" i="0" u="none" strike="noStrike" dirty="0">
                <a:effectLst/>
              </a:rPr>
              <a:t>Research og søgning</a:t>
            </a:r>
            <a:r>
              <a:rPr lang="da-DK" sz="1800" b="0" i="0" u="none" strike="noStrike" dirty="0">
                <a:effectLst/>
              </a:rPr>
              <a:t>: Hjælp til research ved at generere søgeord og finde relevante kilder samt skabe strukturerede oversigter af teorier og artikler.</a:t>
            </a:r>
            <a:endParaRPr lang="da-DK" b="1" dirty="0"/>
          </a:p>
          <a:p>
            <a:pPr marL="0" indent="0">
              <a:buNone/>
            </a:pPr>
            <a:endParaRPr lang="da-DK" dirty="0"/>
          </a:p>
        </p:txBody>
      </p:sp>
      <p:sp>
        <p:nvSpPr>
          <p:cNvPr id="9" name="Content Placeholder 8">
            <a:extLst>
              <a:ext uri="{FF2B5EF4-FFF2-40B4-BE49-F238E27FC236}">
                <a16:creationId xmlns:a16="http://schemas.microsoft.com/office/drawing/2014/main" id="{E5232BE4-47D0-D24A-0513-E1AE0FA32072}"/>
              </a:ext>
            </a:extLst>
          </p:cNvPr>
          <p:cNvSpPr>
            <a:spLocks noGrp="1"/>
          </p:cNvSpPr>
          <p:nvPr>
            <p:ph sz="half" idx="2"/>
          </p:nvPr>
        </p:nvSpPr>
        <p:spPr/>
        <p:txBody>
          <a:bodyPr/>
          <a:lstStyle/>
          <a:p>
            <a:pPr algn="l" rtl="0" fontAlgn="base">
              <a:spcBef>
                <a:spcPts val="0"/>
              </a:spcBef>
              <a:spcAft>
                <a:spcPts val="0"/>
              </a:spcAft>
              <a:buFont typeface="Arial" panose="020B0604020202020204" pitchFamily="34" charset="0"/>
              <a:buChar char="•"/>
            </a:pPr>
            <a:endParaRPr lang="da-DK" sz="1800" b="1" i="0" u="none" strike="noStrike" dirty="0">
              <a:effectLst/>
            </a:endParaRPr>
          </a:p>
          <a:p>
            <a:pPr algn="l" rtl="0" fontAlgn="base">
              <a:spcBef>
                <a:spcPts val="0"/>
              </a:spcBef>
              <a:spcAft>
                <a:spcPts val="0"/>
              </a:spcAft>
              <a:buFont typeface="Arial" panose="020B0604020202020204" pitchFamily="34" charset="0"/>
              <a:buChar char="•"/>
            </a:pPr>
            <a:endParaRPr lang="da-DK" sz="1800" b="1" dirty="0"/>
          </a:p>
          <a:p>
            <a:pPr algn="l" rtl="0" fontAlgn="base">
              <a:spcBef>
                <a:spcPts val="0"/>
              </a:spcBef>
              <a:spcAft>
                <a:spcPts val="0"/>
              </a:spcAft>
              <a:buFont typeface="Arial" panose="020B0604020202020204" pitchFamily="34" charset="0"/>
              <a:buChar char="•"/>
            </a:pPr>
            <a:endParaRPr lang="da-DK" sz="1800" b="1" i="0" u="none" strike="noStrike" dirty="0">
              <a:effectLst/>
            </a:endParaRPr>
          </a:p>
          <a:p>
            <a:pPr algn="l" rtl="0" fontAlgn="base">
              <a:spcBef>
                <a:spcPts val="0"/>
              </a:spcBef>
              <a:spcAft>
                <a:spcPts val="0"/>
              </a:spcAft>
              <a:buFont typeface="Arial" panose="020B0604020202020204" pitchFamily="34" charset="0"/>
              <a:buChar char="•"/>
            </a:pPr>
            <a:r>
              <a:rPr lang="da-DK" sz="1800" b="1" i="0" u="none" strike="noStrike" dirty="0">
                <a:effectLst/>
              </a:rPr>
              <a:t>Skriveassistance</a:t>
            </a:r>
            <a:r>
              <a:rPr lang="da-DK" sz="1800" b="0" i="0" u="none" strike="noStrike" dirty="0">
                <a:effectLst/>
              </a:rPr>
              <a:t>: Brugte AI til udkast og omformulering af mails, opgaver og artikelsammendrag, hvilket lettede skriveprocessen.</a:t>
            </a:r>
          </a:p>
          <a:p>
            <a:pPr algn="l" rtl="0" fontAlgn="base">
              <a:spcBef>
                <a:spcPts val="0"/>
              </a:spcBef>
              <a:spcAft>
                <a:spcPts val="0"/>
              </a:spcAft>
              <a:buFont typeface="Arial" panose="020B0604020202020204" pitchFamily="34" charset="0"/>
              <a:buChar char="•"/>
            </a:pPr>
            <a:endParaRPr lang="da-DK" sz="1800" b="0" i="0" u="none" strike="noStrike" dirty="0">
              <a:effectLst/>
            </a:endParaRPr>
          </a:p>
          <a:p>
            <a:pPr algn="l" rtl="0" fontAlgn="base">
              <a:spcBef>
                <a:spcPts val="0"/>
              </a:spcBef>
              <a:spcAft>
                <a:spcPts val="0"/>
              </a:spcAft>
              <a:buFont typeface="Arial" panose="020B0604020202020204" pitchFamily="34" charset="0"/>
              <a:buChar char="•"/>
            </a:pPr>
            <a:r>
              <a:rPr lang="da-DK" sz="1800" b="1" i="0" u="none" strike="noStrike" dirty="0">
                <a:effectLst/>
              </a:rPr>
              <a:t>Projektarbejde og idéudvikling</a:t>
            </a:r>
            <a:r>
              <a:rPr lang="da-DK" sz="1800" b="0" i="0" u="none" strike="noStrike" dirty="0">
                <a:effectLst/>
              </a:rPr>
              <a:t>: AI hjalp med brainstorm og til at vinkle projektidéer, hvilket gav inspiration og nye perspektiver.</a:t>
            </a:r>
          </a:p>
          <a:p>
            <a:pPr algn="l" rtl="0" fontAlgn="base">
              <a:spcBef>
                <a:spcPts val="0"/>
              </a:spcBef>
              <a:spcAft>
                <a:spcPts val="0"/>
              </a:spcAft>
              <a:buFont typeface="Arial" panose="020B0604020202020204" pitchFamily="34" charset="0"/>
              <a:buChar char="•"/>
            </a:pPr>
            <a:endParaRPr lang="da-DK" sz="1800" b="0" i="0" u="none" strike="noStrike" dirty="0">
              <a:effectLst/>
            </a:endParaRPr>
          </a:p>
          <a:p>
            <a:pPr algn="l" rtl="0" fontAlgn="base">
              <a:spcBef>
                <a:spcPts val="0"/>
              </a:spcBef>
              <a:spcAft>
                <a:spcPts val="0"/>
              </a:spcAft>
              <a:buFont typeface="Arial" panose="020B0604020202020204" pitchFamily="34" charset="0"/>
              <a:buChar char="•"/>
            </a:pPr>
            <a:r>
              <a:rPr lang="da-DK" sz="1800" b="1" i="0" u="none" strike="noStrike" dirty="0">
                <a:effectLst/>
              </a:rPr>
              <a:t>Interaktion med akademiske artikler</a:t>
            </a:r>
            <a:r>
              <a:rPr lang="da-DK" sz="1800" b="0" i="0" u="none" strike="noStrike" dirty="0">
                <a:effectLst/>
              </a:rPr>
              <a:t>: Anvendte Notebook LM til at analysere og stille spørgsmål til komplekse, statistik-tunge artikler samt at få uddybet teorier til bachelorprojektet.</a:t>
            </a:r>
            <a:br>
              <a:rPr lang="da-DK" b="0" i="0" u="none" strike="noStrike" dirty="0">
                <a:effectLst/>
              </a:rPr>
            </a:br>
            <a:br>
              <a:rPr lang="da-DK" dirty="0"/>
            </a:br>
            <a:endParaRPr lang="da-DK" b="1" dirty="0"/>
          </a:p>
        </p:txBody>
      </p:sp>
      <p:sp>
        <p:nvSpPr>
          <p:cNvPr id="2" name="Date Placeholder 1">
            <a:extLst>
              <a:ext uri="{FF2B5EF4-FFF2-40B4-BE49-F238E27FC236}">
                <a16:creationId xmlns:a16="http://schemas.microsoft.com/office/drawing/2014/main" id="{96C4B2C9-1BC8-1970-A668-35E02C533FEA}"/>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E0E58777-8212-33FE-5A6E-48ED9FD4A7DB}"/>
              </a:ext>
            </a:extLst>
          </p:cNvPr>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404162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BDD1F1-F931-10DC-E92A-907930429B6D}"/>
              </a:ext>
            </a:extLst>
          </p:cNvPr>
          <p:cNvSpPr>
            <a:spLocks noGrp="1"/>
          </p:cNvSpPr>
          <p:nvPr>
            <p:ph type="title"/>
          </p:nvPr>
        </p:nvSpPr>
        <p:spPr/>
        <p:txBody>
          <a:bodyPr/>
          <a:lstStyle/>
          <a:p>
            <a:r>
              <a:rPr lang="da-DK" dirty="0"/>
              <a:t>Sara, BA-studerende på ”Tysk Sprog og Kultur”</a:t>
            </a:r>
          </a:p>
        </p:txBody>
      </p:sp>
      <p:sp>
        <p:nvSpPr>
          <p:cNvPr id="8" name="Content Placeholder 7">
            <a:extLst>
              <a:ext uri="{FF2B5EF4-FFF2-40B4-BE49-F238E27FC236}">
                <a16:creationId xmlns:a16="http://schemas.microsoft.com/office/drawing/2014/main" id="{49496D0A-AF8F-D58B-09EC-A37528457AFC}"/>
              </a:ext>
            </a:extLst>
          </p:cNvPr>
          <p:cNvSpPr>
            <a:spLocks noGrp="1"/>
          </p:cNvSpPr>
          <p:nvPr>
            <p:ph sz="half" idx="1"/>
          </p:nvPr>
        </p:nvSpPr>
        <p:spPr>
          <a:xfrm>
            <a:off x="588964" y="1628775"/>
            <a:ext cx="5356800" cy="4672800"/>
          </a:xfrm>
        </p:spPr>
        <p:txBody>
          <a:bodyPr/>
          <a:lstStyle/>
          <a:p>
            <a:r>
              <a:rPr lang="da-DK" b="1" dirty="0"/>
              <a:t>Bruger AI til:</a:t>
            </a:r>
          </a:p>
          <a:p>
            <a:r>
              <a:rPr lang="da-DK" sz="1600" b="1" dirty="0"/>
              <a:t>Begrebsafklaring: </a:t>
            </a:r>
            <a:r>
              <a:rPr lang="da-DK" sz="1600" dirty="0"/>
              <a:t>I en første gennemlæsning af tekster har jeg benyttet AI-værktøjer til at forklare ukendte begreber.</a:t>
            </a:r>
            <a:endParaRPr lang="da-DK" sz="1600" b="1" dirty="0"/>
          </a:p>
          <a:p>
            <a:r>
              <a:rPr lang="da-DK" sz="1600" b="1" dirty="0"/>
              <a:t>Forslag til strukturering af præsentationer: </a:t>
            </a:r>
            <a:r>
              <a:rPr lang="da-DK" sz="1600" dirty="0"/>
              <a:t>AI er god til at give et overblik og forslag til, hvordan ”skelettet” af en præsentation kan se ud, hvorefter jeg selv kan ændre opbygningen og føje til.</a:t>
            </a:r>
          </a:p>
          <a:p>
            <a:r>
              <a:rPr lang="da-DK" sz="1600" b="1" dirty="0"/>
              <a:t>Forslag og henvisning til relevant materiale</a:t>
            </a:r>
            <a:r>
              <a:rPr lang="da-DK" sz="1600" dirty="0"/>
              <a:t>: Dette har jeg benyttet mig af men har i varierende grad været tilfreds med de kilder, som værktøjet henviser til. </a:t>
            </a:r>
          </a:p>
          <a:p>
            <a:r>
              <a:rPr lang="da-DK" sz="1600" b="1" dirty="0"/>
              <a:t>Overblik og sammenfatning af længere tekster: </a:t>
            </a:r>
            <a:r>
              <a:rPr lang="da-DK" sz="1600" dirty="0"/>
              <a:t>Giver en introduktion til en lang tekst og kan motivere læseoplevelsen på vej, idet jeg fik ”hints” til, hvad jeg skulle læse efter.</a:t>
            </a:r>
            <a:endParaRPr lang="da-DK" sz="1800" dirty="0"/>
          </a:p>
          <a:p>
            <a:endParaRPr lang="da-DK" sz="1800" dirty="0"/>
          </a:p>
          <a:p>
            <a:endParaRPr lang="da-DK" dirty="0"/>
          </a:p>
        </p:txBody>
      </p:sp>
      <p:sp>
        <p:nvSpPr>
          <p:cNvPr id="9" name="Content Placeholder 8">
            <a:extLst>
              <a:ext uri="{FF2B5EF4-FFF2-40B4-BE49-F238E27FC236}">
                <a16:creationId xmlns:a16="http://schemas.microsoft.com/office/drawing/2014/main" id="{935A0246-6A7D-CE6D-4CAA-6B3AD9561F62}"/>
              </a:ext>
            </a:extLst>
          </p:cNvPr>
          <p:cNvSpPr>
            <a:spLocks noGrp="1"/>
          </p:cNvSpPr>
          <p:nvPr>
            <p:ph sz="half" idx="2"/>
          </p:nvPr>
        </p:nvSpPr>
        <p:spPr/>
        <p:txBody>
          <a:bodyPr/>
          <a:lstStyle/>
          <a:p>
            <a:r>
              <a:rPr lang="da-DK" b="1" dirty="0"/>
              <a:t>Vil gerne bruge AI til:</a:t>
            </a:r>
          </a:p>
          <a:p>
            <a:r>
              <a:rPr lang="da-DK" sz="1600" b="1" dirty="0"/>
              <a:t>Undersøge AI, som oversættelsesværktøj – her særligt med fokus på tysk og dansk</a:t>
            </a:r>
            <a:r>
              <a:rPr lang="da-DK" sz="1600" dirty="0"/>
              <a:t>: På tysk har oversættelses-håndværket tidligere spillet en central rolle men dette er under udvikling og i den forbindelse vil jeg gerne undersøge kvaliteten af AI-genererede oversættelser. </a:t>
            </a:r>
          </a:p>
          <a:p>
            <a:r>
              <a:rPr lang="da-DK" sz="1600" b="1" dirty="0"/>
              <a:t>Feedback på skriftlige opgaver: </a:t>
            </a:r>
            <a:r>
              <a:rPr lang="da-DK" sz="1600" dirty="0"/>
              <a:t>Særligt korrekturlæsning og hjælp til formuleringer for at opnå et mere varieret sprogbrug.</a:t>
            </a:r>
            <a:endParaRPr lang="da-DK" sz="1600" b="1" dirty="0"/>
          </a:p>
          <a:p>
            <a:r>
              <a:rPr lang="da-DK" sz="1600" b="1" dirty="0"/>
              <a:t>Podcast-generator:</a:t>
            </a:r>
            <a:r>
              <a:rPr lang="da-DK" sz="1600" dirty="0"/>
              <a:t> Særligt relevant, hvis AI kan gøre skriftligt tysk-pensum tilgængeligt auditivt. </a:t>
            </a:r>
          </a:p>
          <a:p>
            <a:r>
              <a:rPr lang="da-DK" sz="1600" b="1" dirty="0"/>
              <a:t>Klimabevidsthed: </a:t>
            </a:r>
            <a:r>
              <a:rPr lang="da-DK" sz="1600" dirty="0"/>
              <a:t>Blive bedre til at ”prompte” og huske på at AI også er en ressourcekrævende teknologi, som skal bruges med omtanke</a:t>
            </a:r>
            <a:r>
              <a:rPr lang="da-DK" sz="1400" dirty="0"/>
              <a:t>. </a:t>
            </a:r>
            <a:endParaRPr lang="da-DK" sz="1400" b="1" dirty="0"/>
          </a:p>
          <a:p>
            <a:endParaRPr lang="da-DK" sz="1800" dirty="0"/>
          </a:p>
        </p:txBody>
      </p:sp>
      <p:sp>
        <p:nvSpPr>
          <p:cNvPr id="2" name="Date Placeholder 1">
            <a:extLst>
              <a:ext uri="{FF2B5EF4-FFF2-40B4-BE49-F238E27FC236}">
                <a16:creationId xmlns:a16="http://schemas.microsoft.com/office/drawing/2014/main" id="{79D8D8CE-FCFB-854F-9B04-68E9294731BB}"/>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1311F2CF-A41F-BC40-BDEF-887570989BBF}"/>
              </a:ext>
            </a:extLst>
          </p:cNvPr>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32513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B057B-27F6-EAA1-B098-964CF5C0DA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4B99BC7-BA7D-9029-1A61-8FF3668845F3}"/>
              </a:ext>
            </a:extLst>
          </p:cNvPr>
          <p:cNvSpPr>
            <a:spLocks noGrp="1"/>
          </p:cNvSpPr>
          <p:nvPr>
            <p:ph type="title"/>
          </p:nvPr>
        </p:nvSpPr>
        <p:spPr/>
        <p:txBody>
          <a:bodyPr/>
          <a:lstStyle/>
          <a:p>
            <a:r>
              <a:rPr lang="da-DK" dirty="0"/>
              <a:t>Emil, BA-studerende på ”Religionsvidenskab”</a:t>
            </a:r>
          </a:p>
        </p:txBody>
      </p:sp>
      <p:sp>
        <p:nvSpPr>
          <p:cNvPr id="8" name="Content Placeholder 7">
            <a:extLst>
              <a:ext uri="{FF2B5EF4-FFF2-40B4-BE49-F238E27FC236}">
                <a16:creationId xmlns:a16="http://schemas.microsoft.com/office/drawing/2014/main" id="{2CE26B6F-4617-FD31-A83F-EB1871E76E70}"/>
              </a:ext>
            </a:extLst>
          </p:cNvPr>
          <p:cNvSpPr>
            <a:spLocks noGrp="1"/>
          </p:cNvSpPr>
          <p:nvPr>
            <p:ph sz="half" idx="1"/>
          </p:nvPr>
        </p:nvSpPr>
        <p:spPr/>
        <p:txBody>
          <a:bodyPr/>
          <a:lstStyle/>
          <a:p>
            <a:r>
              <a:rPr lang="da-DK" b="1" dirty="0"/>
              <a:t>Bruger AI til:</a:t>
            </a:r>
          </a:p>
          <a:p>
            <a:pPr algn="l" rtl="0" fontAlgn="base">
              <a:spcBef>
                <a:spcPts val="0"/>
              </a:spcBef>
              <a:spcAft>
                <a:spcPts val="0"/>
              </a:spcAft>
              <a:buFont typeface="Arial" panose="020B0604020202020204" pitchFamily="34" charset="0"/>
              <a:buChar char="•"/>
            </a:pPr>
            <a:r>
              <a:rPr lang="da-DK" sz="1800" b="0" i="0" u="none" strike="noStrike" dirty="0">
                <a:effectLst/>
              </a:rPr>
              <a:t>Udarbejdelse og gennemarbejdning af noter.</a:t>
            </a:r>
          </a:p>
          <a:p>
            <a:pPr algn="l" rtl="0" fontAlgn="base">
              <a:spcBef>
                <a:spcPts val="0"/>
              </a:spcBef>
              <a:spcAft>
                <a:spcPts val="0"/>
              </a:spcAft>
              <a:buFont typeface="Arial" panose="020B0604020202020204" pitchFamily="34" charset="0"/>
              <a:buChar char="•"/>
            </a:pPr>
            <a:r>
              <a:rPr lang="da-DK" sz="1800" b="0" i="0" u="none" strike="noStrike" dirty="0">
                <a:effectLst/>
              </a:rPr>
              <a:t>Programmering (med Cursor og copilot)</a:t>
            </a:r>
          </a:p>
          <a:p>
            <a:pPr algn="l" rtl="0" fontAlgn="base">
              <a:spcBef>
                <a:spcPts val="0"/>
              </a:spcBef>
              <a:spcAft>
                <a:spcPts val="0"/>
              </a:spcAft>
              <a:buFont typeface="Arial" panose="020B0604020202020204" pitchFamily="34" charset="0"/>
              <a:buChar char="•"/>
            </a:pPr>
            <a:r>
              <a:rPr lang="da-DK" sz="1800" b="0" i="0" u="none" strike="noStrike" dirty="0">
                <a:effectLst/>
              </a:rPr>
              <a:t>Træning af fremmedsprog (også </a:t>
            </a:r>
            <a:r>
              <a:rPr lang="da-DK" sz="1800" b="0" i="0" u="none" strike="noStrike" dirty="0" err="1">
                <a:effectLst/>
              </a:rPr>
              <a:t>ChatGPT</a:t>
            </a:r>
            <a:r>
              <a:rPr lang="da-DK" sz="1800" dirty="0"/>
              <a:t>: ”</a:t>
            </a:r>
            <a:r>
              <a:rPr lang="da-DK" sz="1800" b="0" i="0" u="none" strike="noStrike" dirty="0" err="1">
                <a:effectLst/>
              </a:rPr>
              <a:t>advanced</a:t>
            </a:r>
            <a:r>
              <a:rPr lang="da-DK" sz="1800" b="0" i="0" u="none" strike="noStrike" dirty="0">
                <a:effectLst/>
              </a:rPr>
              <a:t> </a:t>
            </a:r>
            <a:r>
              <a:rPr lang="da-DK" sz="1800" b="0" i="0" u="none" strike="noStrike" dirty="0" err="1">
                <a:effectLst/>
              </a:rPr>
              <a:t>voice</a:t>
            </a:r>
            <a:r>
              <a:rPr lang="da-DK" sz="1800" b="0" i="0" u="none" strike="noStrike" dirty="0">
                <a:effectLst/>
              </a:rPr>
              <a:t> mode”)</a:t>
            </a:r>
          </a:p>
          <a:p>
            <a:pPr algn="l" rtl="0" fontAlgn="base">
              <a:spcBef>
                <a:spcPts val="0"/>
              </a:spcBef>
              <a:spcAft>
                <a:spcPts val="0"/>
              </a:spcAft>
              <a:buFont typeface="Arial" panose="020B0604020202020204" pitchFamily="34" charset="0"/>
              <a:buChar char="•"/>
            </a:pPr>
            <a:r>
              <a:rPr lang="da-DK" sz="1800" b="0" i="0" u="none" strike="noStrike" dirty="0">
                <a:effectLst/>
              </a:rPr>
              <a:t>Transskription (</a:t>
            </a:r>
            <a:r>
              <a:rPr lang="da-DK" sz="1800" b="0" i="0" u="none" strike="noStrike" dirty="0" err="1">
                <a:effectLst/>
              </a:rPr>
              <a:t>Jojo</a:t>
            </a:r>
            <a:r>
              <a:rPr lang="da-DK" sz="1800" b="0" i="0" u="none" strike="noStrike" dirty="0">
                <a:effectLst/>
              </a:rPr>
              <a:t>)</a:t>
            </a:r>
          </a:p>
          <a:p>
            <a:pPr algn="l" rtl="0" fontAlgn="base">
              <a:spcBef>
                <a:spcPts val="0"/>
              </a:spcBef>
              <a:spcAft>
                <a:spcPts val="0"/>
              </a:spcAft>
              <a:buFont typeface="Arial" panose="020B0604020202020204" pitchFamily="34" charset="0"/>
              <a:buChar char="•"/>
            </a:pPr>
            <a:r>
              <a:rPr lang="da-DK" sz="1800" b="0" i="0" u="none" strike="noStrike" dirty="0">
                <a:effectLst/>
              </a:rPr>
              <a:t>Lidt podcasts (</a:t>
            </a:r>
            <a:r>
              <a:rPr lang="da-DK" sz="1800" b="0" i="0" u="none" strike="noStrike" dirty="0" err="1">
                <a:effectLst/>
              </a:rPr>
              <a:t>NotebookLM</a:t>
            </a:r>
            <a:r>
              <a:rPr lang="da-DK" sz="1800" b="0" i="0" u="none" strike="noStrike" dirty="0">
                <a:effectLst/>
              </a:rPr>
              <a:t>)</a:t>
            </a:r>
          </a:p>
          <a:p>
            <a:pPr algn="l" rtl="0" fontAlgn="base">
              <a:spcBef>
                <a:spcPts val="0"/>
              </a:spcBef>
              <a:spcAft>
                <a:spcPts val="0"/>
              </a:spcAft>
              <a:buFont typeface="Arial" panose="020B0604020202020204" pitchFamily="34" charset="0"/>
              <a:buChar char="•"/>
            </a:pPr>
            <a:r>
              <a:rPr lang="da-DK" sz="1800" b="0" i="0" u="none" strike="noStrike" dirty="0">
                <a:effectLst/>
              </a:rPr>
              <a:t>Billeder (Stable Diffusion, etc.)</a:t>
            </a:r>
          </a:p>
          <a:p>
            <a:pPr algn="l" rtl="0" fontAlgn="base">
              <a:spcBef>
                <a:spcPts val="0"/>
              </a:spcBef>
              <a:spcAft>
                <a:spcPts val="0"/>
              </a:spcAft>
              <a:buFont typeface="Arial" panose="020B0604020202020204" pitchFamily="34" charset="0"/>
              <a:buChar char="•"/>
            </a:pPr>
            <a:r>
              <a:rPr lang="da-DK" sz="1800" b="0" i="0" u="none" strike="noStrike" dirty="0">
                <a:effectLst/>
              </a:rPr>
              <a:t>Musik (</a:t>
            </a:r>
            <a:r>
              <a:rPr lang="da-DK" sz="1800" b="0" i="0" u="none" strike="noStrike" dirty="0" err="1">
                <a:effectLst/>
              </a:rPr>
              <a:t>Suno</a:t>
            </a:r>
            <a:r>
              <a:rPr lang="da-DK" sz="1800" b="0" i="0" u="none" strike="noStrike" dirty="0">
                <a:effectLst/>
              </a:rPr>
              <a:t>)</a:t>
            </a:r>
          </a:p>
          <a:p>
            <a:pPr algn="l" rtl="0" fontAlgn="base">
              <a:spcBef>
                <a:spcPts val="0"/>
              </a:spcBef>
              <a:spcAft>
                <a:spcPts val="0"/>
              </a:spcAft>
              <a:buFont typeface="Arial" panose="020B0604020202020204" pitchFamily="34" charset="0"/>
              <a:buChar char="•"/>
            </a:pPr>
            <a:r>
              <a:rPr lang="da-DK" sz="1800" b="0" i="0" u="none" strike="noStrike" dirty="0">
                <a:effectLst/>
              </a:rPr>
              <a:t>Quizzer til interaktiv læring.</a:t>
            </a:r>
          </a:p>
          <a:p>
            <a:pPr algn="l" rtl="0" fontAlgn="base">
              <a:spcBef>
                <a:spcPts val="0"/>
              </a:spcBef>
              <a:spcAft>
                <a:spcPts val="0"/>
              </a:spcAft>
              <a:buFont typeface="Arial" panose="020B0604020202020204" pitchFamily="34" charset="0"/>
              <a:buChar char="•"/>
            </a:pPr>
            <a:r>
              <a:rPr lang="da-DK" sz="1800" b="0" i="0" u="none" strike="noStrike" dirty="0">
                <a:effectLst/>
              </a:rPr>
              <a:t>Resuméer, tekst-feedback, brainstorm etc.</a:t>
            </a:r>
          </a:p>
          <a:p>
            <a:pPr algn="l" rtl="0" fontAlgn="base">
              <a:spcBef>
                <a:spcPts val="0"/>
              </a:spcBef>
              <a:spcAft>
                <a:spcPts val="1200"/>
              </a:spcAft>
              <a:buFont typeface="Arial" panose="020B0604020202020204" pitchFamily="34" charset="0"/>
              <a:buChar char="•"/>
            </a:pPr>
            <a:r>
              <a:rPr lang="da-DK" sz="1800" b="0" i="0" u="none" strike="noStrike" dirty="0">
                <a:effectLst/>
              </a:rPr>
              <a:t>Grafer og ad-hoc dataanalyse (med indbygget </a:t>
            </a:r>
            <a:r>
              <a:rPr lang="da-DK" sz="1800" dirty="0"/>
              <a:t>P</a:t>
            </a:r>
            <a:r>
              <a:rPr lang="da-DK" sz="1800" b="0" i="0" u="none" strike="noStrike" dirty="0">
                <a:effectLst/>
              </a:rPr>
              <a:t>ython i </a:t>
            </a:r>
            <a:r>
              <a:rPr lang="da-DK" sz="1800" b="0" i="0" u="none" strike="noStrike" dirty="0" err="1">
                <a:effectLst/>
              </a:rPr>
              <a:t>ChatGPT</a:t>
            </a:r>
            <a:r>
              <a:rPr lang="da-DK" sz="1800" b="0" i="0" u="none" strike="noStrike" dirty="0">
                <a:effectLst/>
              </a:rPr>
              <a:t>)</a:t>
            </a:r>
          </a:p>
          <a:p>
            <a:pPr algn="l" rtl="0" fontAlgn="base">
              <a:spcBef>
                <a:spcPts val="0"/>
              </a:spcBef>
              <a:spcAft>
                <a:spcPts val="1200"/>
              </a:spcAft>
              <a:buFont typeface="Arial" panose="020B0604020202020204" pitchFamily="34" charset="0"/>
              <a:buChar char="•"/>
            </a:pPr>
            <a:r>
              <a:rPr lang="da-DK" sz="1800" b="0" i="0" u="none" strike="noStrike" dirty="0">
                <a:effectLst/>
              </a:rPr>
              <a:t>Dataanalyse (eksempelvis </a:t>
            </a:r>
            <a:r>
              <a:rPr lang="da-DK" sz="1800" b="0" i="0" u="none" strike="noStrike" dirty="0" err="1">
                <a:effectLst/>
              </a:rPr>
              <a:t>embeddings</a:t>
            </a:r>
            <a:r>
              <a:rPr lang="da-DK" sz="1800" b="0" i="0" u="none" strike="noStrike" dirty="0">
                <a:effectLst/>
              </a:rPr>
              <a:t> med </a:t>
            </a:r>
            <a:r>
              <a:rPr lang="da-DK" sz="1800" dirty="0" err="1"/>
              <a:t>P</a:t>
            </a:r>
            <a:r>
              <a:rPr lang="da-DK" sz="1800" b="0" i="0" u="none" strike="noStrike" dirty="0" err="1">
                <a:effectLst/>
              </a:rPr>
              <a:t>ytorch</a:t>
            </a:r>
            <a:r>
              <a:rPr lang="da-DK" sz="1800" b="0" i="0" u="none" strike="noStrike" dirty="0">
                <a:effectLst/>
              </a:rPr>
              <a:t>, billedgenkendelse med </a:t>
            </a:r>
            <a:r>
              <a:rPr lang="da-DK" sz="1800" b="0" i="0" u="none" strike="noStrike" dirty="0" err="1">
                <a:effectLst/>
              </a:rPr>
              <a:t>fast.ai</a:t>
            </a:r>
            <a:r>
              <a:rPr lang="da-DK" sz="1800" b="0" i="0" u="none" strike="noStrike" dirty="0">
                <a:effectLst/>
              </a:rPr>
              <a:t>, etc.)</a:t>
            </a:r>
          </a:p>
          <a:p>
            <a:pPr marL="0" indent="0">
              <a:buNone/>
            </a:pPr>
            <a:endParaRPr lang="da-DK" dirty="0"/>
          </a:p>
        </p:txBody>
      </p:sp>
      <p:sp>
        <p:nvSpPr>
          <p:cNvPr id="9" name="Content Placeholder 8">
            <a:extLst>
              <a:ext uri="{FF2B5EF4-FFF2-40B4-BE49-F238E27FC236}">
                <a16:creationId xmlns:a16="http://schemas.microsoft.com/office/drawing/2014/main" id="{983C3923-CE18-7B53-7D60-A7BD6B117056}"/>
              </a:ext>
            </a:extLst>
          </p:cNvPr>
          <p:cNvSpPr>
            <a:spLocks noGrp="1"/>
          </p:cNvSpPr>
          <p:nvPr>
            <p:ph sz="half" idx="2"/>
          </p:nvPr>
        </p:nvSpPr>
        <p:spPr/>
        <p:txBody>
          <a:bodyPr/>
          <a:lstStyle/>
          <a:p>
            <a:r>
              <a:rPr lang="da-DK" b="1" dirty="0"/>
              <a:t>Vil gerne bruge AI til:</a:t>
            </a:r>
          </a:p>
          <a:p>
            <a:pPr algn="l" rtl="0" fontAlgn="base">
              <a:spcBef>
                <a:spcPts val="0"/>
              </a:spcBef>
              <a:spcAft>
                <a:spcPts val="0"/>
              </a:spcAft>
              <a:buFont typeface="Arial" panose="020B0604020202020204" pitchFamily="34" charset="0"/>
              <a:buChar char="•"/>
            </a:pPr>
            <a:r>
              <a:rPr lang="da-DK" sz="1800" b="0" i="0" u="none" strike="noStrike" dirty="0">
                <a:effectLst/>
              </a:rPr>
              <a:t>RAG (”</a:t>
            </a:r>
            <a:r>
              <a:rPr lang="da-DK" sz="1800" b="0" i="0" u="none" strike="noStrike" dirty="0" err="1">
                <a:effectLst/>
              </a:rPr>
              <a:t>Retrieval</a:t>
            </a:r>
            <a:r>
              <a:rPr lang="da-DK" sz="1800" b="0" i="0" u="none" strike="noStrike" dirty="0">
                <a:effectLst/>
              </a:rPr>
              <a:t> </a:t>
            </a:r>
            <a:r>
              <a:rPr lang="da-DK" sz="1800" b="0" i="0" u="none" strike="noStrike" dirty="0" err="1">
                <a:effectLst/>
              </a:rPr>
              <a:t>Augmented</a:t>
            </a:r>
            <a:r>
              <a:rPr lang="da-DK" sz="1800" b="0" i="0" u="none" strike="noStrike" dirty="0">
                <a:effectLst/>
              </a:rPr>
              <a:t> Generation”) hvor AI giver svar baseret på bibliotek af artikler/dokumenter.</a:t>
            </a:r>
          </a:p>
          <a:p>
            <a:pPr algn="l" rtl="0" fontAlgn="base">
              <a:spcBef>
                <a:spcPts val="0"/>
              </a:spcBef>
              <a:spcAft>
                <a:spcPts val="0"/>
              </a:spcAft>
              <a:buFont typeface="Arial" panose="020B0604020202020204" pitchFamily="34" charset="0"/>
              <a:buChar char="•"/>
            </a:pPr>
            <a:r>
              <a:rPr lang="da-DK" sz="1800" b="0" i="0" u="none" strike="noStrike" dirty="0">
                <a:effectLst/>
              </a:rPr>
              <a:t>Digital humaniora projekter/opgaver etc.</a:t>
            </a:r>
          </a:p>
          <a:p>
            <a:pPr algn="l" rtl="0" fontAlgn="base">
              <a:spcBef>
                <a:spcPts val="0"/>
              </a:spcBef>
              <a:spcAft>
                <a:spcPts val="0"/>
              </a:spcAft>
              <a:buFont typeface="Arial" panose="020B0604020202020204" pitchFamily="34" charset="0"/>
              <a:buChar char="•"/>
            </a:pPr>
            <a:r>
              <a:rPr lang="da-DK" sz="1800" b="0" i="0" u="none" strike="noStrike" dirty="0">
                <a:effectLst/>
              </a:rPr>
              <a:t>Dybere analyse af egne noter, og også behandling af ”</a:t>
            </a:r>
            <a:r>
              <a:rPr lang="da-DK" sz="1800" b="0" i="0" u="none" strike="noStrike" dirty="0" err="1">
                <a:effectLst/>
              </a:rPr>
              <a:t>voice</a:t>
            </a:r>
            <a:r>
              <a:rPr lang="da-DK" sz="1800" b="0" i="0" u="none" strike="noStrike" dirty="0">
                <a:effectLst/>
              </a:rPr>
              <a:t> input”.</a:t>
            </a:r>
          </a:p>
          <a:p>
            <a:pPr algn="l" rtl="0" fontAlgn="base">
              <a:spcBef>
                <a:spcPts val="0"/>
              </a:spcBef>
              <a:spcAft>
                <a:spcPts val="0"/>
              </a:spcAft>
              <a:buFont typeface="Arial" panose="020B0604020202020204" pitchFamily="34" charset="0"/>
              <a:buChar char="•"/>
            </a:pPr>
            <a:r>
              <a:rPr lang="da-DK" sz="1800" b="0" i="0" u="none" strike="noStrike" dirty="0">
                <a:effectLst/>
              </a:rPr>
              <a:t>Video og 3D.</a:t>
            </a:r>
          </a:p>
          <a:p>
            <a:pPr algn="l" rtl="0" fontAlgn="base">
              <a:spcBef>
                <a:spcPts val="0"/>
              </a:spcBef>
              <a:spcAft>
                <a:spcPts val="0"/>
              </a:spcAft>
              <a:buFont typeface="Arial" panose="020B0604020202020204" pitchFamily="34" charset="0"/>
              <a:buChar char="•"/>
            </a:pPr>
            <a:r>
              <a:rPr lang="da-DK" sz="1800" b="0" i="0" u="none" strike="noStrike" dirty="0">
                <a:effectLst/>
              </a:rPr>
              <a:t>LLM </a:t>
            </a:r>
            <a:r>
              <a:rPr lang="da-DK" sz="1800" b="0" i="0" u="none" strike="noStrike" dirty="0" err="1">
                <a:effectLst/>
              </a:rPr>
              <a:t>function</a:t>
            </a:r>
            <a:r>
              <a:rPr lang="da-DK" sz="1800" b="0" i="0" u="none" strike="noStrike" dirty="0">
                <a:effectLst/>
              </a:rPr>
              <a:t> </a:t>
            </a:r>
            <a:r>
              <a:rPr lang="da-DK" sz="1800" b="0" i="0" u="none" strike="noStrike" dirty="0" err="1">
                <a:effectLst/>
              </a:rPr>
              <a:t>calling</a:t>
            </a:r>
            <a:r>
              <a:rPr lang="da-DK" sz="1800" b="0" i="0" u="none" strike="noStrike" dirty="0">
                <a:effectLst/>
              </a:rPr>
              <a:t> (a la "</a:t>
            </a:r>
            <a:r>
              <a:rPr lang="da-DK" sz="1800" b="0" i="0" u="none" strike="noStrike" dirty="0" err="1">
                <a:effectLst/>
              </a:rPr>
              <a:t>CustomGPTs</a:t>
            </a:r>
            <a:r>
              <a:rPr lang="da-DK" sz="1800" b="0" i="0" u="none" strike="noStrike" dirty="0">
                <a:effectLst/>
              </a:rPr>
              <a:t>" men ikke nødvendigvis </a:t>
            </a:r>
            <a:r>
              <a:rPr lang="da-DK" sz="1800" b="0" i="0" u="none" strike="noStrike" dirty="0" err="1">
                <a:effectLst/>
              </a:rPr>
              <a:t>ChatGPT</a:t>
            </a:r>
            <a:r>
              <a:rPr lang="da-DK" sz="1800" b="0" i="0" u="none" strike="noStrike" dirty="0">
                <a:effectLst/>
              </a:rPr>
              <a:t>).</a:t>
            </a:r>
          </a:p>
          <a:p>
            <a:pPr algn="l" rtl="0" fontAlgn="base">
              <a:spcBef>
                <a:spcPts val="0"/>
              </a:spcBef>
              <a:spcAft>
                <a:spcPts val="0"/>
              </a:spcAft>
              <a:buFont typeface="Arial" panose="020B0604020202020204" pitchFamily="34" charset="0"/>
              <a:buChar char="•"/>
            </a:pPr>
            <a:r>
              <a:rPr lang="da-DK" sz="1800" b="0" i="0" u="none" strike="noStrike" dirty="0">
                <a:effectLst/>
              </a:rPr>
              <a:t>AI-Agenter og mere avancerede Chatgrænseflader.</a:t>
            </a:r>
          </a:p>
          <a:p>
            <a:pPr algn="l" rtl="0" fontAlgn="base">
              <a:spcBef>
                <a:spcPts val="0"/>
              </a:spcBef>
              <a:spcAft>
                <a:spcPts val="0"/>
              </a:spcAft>
              <a:buFont typeface="Arial" panose="020B0604020202020204" pitchFamily="34" charset="0"/>
              <a:buChar char="•"/>
            </a:pPr>
            <a:r>
              <a:rPr lang="da-DK" sz="1800" b="0" i="0" u="none" strike="noStrike" dirty="0">
                <a:effectLst/>
              </a:rPr>
              <a:t>Evt. søgning (</a:t>
            </a:r>
            <a:r>
              <a:rPr lang="da-DK" sz="1800" b="0" i="0" u="none" strike="noStrike" dirty="0" err="1">
                <a:effectLst/>
              </a:rPr>
              <a:t>Perplexity</a:t>
            </a:r>
            <a:r>
              <a:rPr lang="da-DK" sz="1800" b="0" i="0" u="none" strike="noStrike" dirty="0">
                <a:effectLst/>
              </a:rPr>
              <a:t>)</a:t>
            </a:r>
          </a:p>
          <a:p>
            <a:pPr algn="l" rtl="0" fontAlgn="base">
              <a:spcBef>
                <a:spcPts val="0"/>
              </a:spcBef>
              <a:spcAft>
                <a:spcPts val="1200"/>
              </a:spcAft>
              <a:buFont typeface="Arial" panose="020B0604020202020204" pitchFamily="34" charset="0"/>
              <a:buChar char="•"/>
            </a:pPr>
            <a:r>
              <a:rPr lang="da-DK" sz="1800" b="0" i="0" u="none" strike="noStrike" dirty="0">
                <a:effectLst/>
              </a:rPr>
              <a:t>Lydbøger (F5-TTS </a:t>
            </a:r>
            <a:r>
              <a:rPr lang="da-DK" sz="1800" b="0" i="0" u="none" strike="noStrike" dirty="0" err="1">
                <a:effectLst/>
              </a:rPr>
              <a:t>etc</a:t>
            </a:r>
            <a:r>
              <a:rPr lang="da-DK" sz="1800" b="0" i="0" u="none" strike="noStrike" dirty="0">
                <a:effectLst/>
              </a:rPr>
              <a:t>).</a:t>
            </a:r>
          </a:p>
          <a:p>
            <a:pPr algn="l" rtl="0" fontAlgn="base">
              <a:spcBef>
                <a:spcPts val="0"/>
              </a:spcBef>
              <a:spcAft>
                <a:spcPts val="1200"/>
              </a:spcAft>
              <a:buFont typeface="Arial" panose="020B0604020202020204" pitchFamily="34" charset="0"/>
              <a:buChar char="•"/>
            </a:pPr>
            <a:r>
              <a:rPr lang="da-DK" sz="1800" b="0" i="0" u="none" strike="noStrike" dirty="0">
                <a:effectLst/>
              </a:rPr>
              <a:t>Mere leg med det :)</a:t>
            </a:r>
          </a:p>
        </p:txBody>
      </p:sp>
      <p:sp>
        <p:nvSpPr>
          <p:cNvPr id="2" name="Date Placeholder 1">
            <a:extLst>
              <a:ext uri="{FF2B5EF4-FFF2-40B4-BE49-F238E27FC236}">
                <a16:creationId xmlns:a16="http://schemas.microsoft.com/office/drawing/2014/main" id="{965BA0C4-5577-830C-4BF0-3ADD4FFC45A5}"/>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6B449B7D-8F8E-60E5-A817-A4FDFBAA3DF5}"/>
              </a:ext>
            </a:extLst>
          </p:cNvPr>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382132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5D55-900C-F5BE-730B-0FF013BEB7A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6313616-6297-279A-9469-D7F567489E1F}"/>
              </a:ext>
            </a:extLst>
          </p:cNvPr>
          <p:cNvSpPr>
            <a:spLocks noGrp="1"/>
          </p:cNvSpPr>
          <p:nvPr>
            <p:ph type="title"/>
          </p:nvPr>
        </p:nvSpPr>
        <p:spPr/>
        <p:txBody>
          <a:bodyPr/>
          <a:lstStyle/>
          <a:p>
            <a:r>
              <a:rPr lang="da-DK" dirty="0"/>
              <a:t>Frida, BA-studerende på ”Retorik”</a:t>
            </a:r>
          </a:p>
        </p:txBody>
      </p:sp>
      <p:sp>
        <p:nvSpPr>
          <p:cNvPr id="8" name="Content Placeholder 7">
            <a:extLst>
              <a:ext uri="{FF2B5EF4-FFF2-40B4-BE49-F238E27FC236}">
                <a16:creationId xmlns:a16="http://schemas.microsoft.com/office/drawing/2014/main" id="{1CA82A10-3823-8385-CA4B-F15C643BC379}"/>
              </a:ext>
            </a:extLst>
          </p:cNvPr>
          <p:cNvSpPr>
            <a:spLocks noGrp="1"/>
          </p:cNvSpPr>
          <p:nvPr>
            <p:ph sz="half" idx="1"/>
          </p:nvPr>
        </p:nvSpPr>
        <p:spPr>
          <a:xfrm>
            <a:off x="588964" y="1485899"/>
            <a:ext cx="5356800" cy="4815675"/>
          </a:xfrm>
        </p:spPr>
        <p:txBody>
          <a:bodyPr/>
          <a:lstStyle/>
          <a:p>
            <a:pPr marL="0" indent="0">
              <a:buNone/>
            </a:pPr>
            <a:r>
              <a:rPr lang="da-DK" sz="1800" b="1" dirty="0"/>
              <a:t>Bruger AI til:</a:t>
            </a:r>
          </a:p>
          <a:p>
            <a:r>
              <a:rPr lang="da-DK" sz="1200" b="1" dirty="0"/>
              <a:t>Idé-generator: </a:t>
            </a:r>
            <a:r>
              <a:rPr lang="da-DK" sz="1200" dirty="0"/>
              <a:t>Jeg bruger AI som en hjælp til at komme på idéer i starten af en skriveproces. F.eks. i forbindelse med at vælge emne/retning i en debatterende artikel.</a:t>
            </a:r>
          </a:p>
          <a:p>
            <a:r>
              <a:rPr lang="da-DK" sz="1200" b="1" dirty="0"/>
              <a:t>Nye perspektiver: </a:t>
            </a:r>
            <a:r>
              <a:rPr lang="da-DK" sz="1200" dirty="0"/>
              <a:t>Jeg har brugt AI i forbindelse med argumentationsopgaver, hvor jeg godt kunne tænke mig, at se en sag fra flere sider. Her har AI kunne supplerer med nye perspektiver, som jeg ikke selv ville være kommet i tanke om.</a:t>
            </a:r>
          </a:p>
          <a:p>
            <a:r>
              <a:rPr lang="da-DK" sz="1200" b="1" dirty="0"/>
              <a:t>Omformulering</a:t>
            </a:r>
            <a:r>
              <a:rPr lang="da-DK" sz="1200" dirty="0"/>
              <a:t>: </a:t>
            </a:r>
            <a:r>
              <a:rPr lang="da-DK" sz="1200" dirty="0" err="1"/>
              <a:t>ChatGPT</a:t>
            </a:r>
            <a:r>
              <a:rPr lang="da-DK" sz="1200" dirty="0"/>
              <a:t> fungerer godt, når jeg sidder fast i en kludret formulering, og har svært ved selv at se mig ud af den.</a:t>
            </a:r>
          </a:p>
          <a:p>
            <a:r>
              <a:rPr lang="da-DK" sz="1200" b="1" dirty="0"/>
              <a:t>Skabe overblik og kontekstforståelse: </a:t>
            </a:r>
            <a:r>
              <a:rPr lang="da-DK" sz="1200" dirty="0"/>
              <a:t>Jeg oplever en større forståelse for de akademiske tekster, når jeg beder </a:t>
            </a:r>
            <a:r>
              <a:rPr lang="da-DK" sz="1200" dirty="0" err="1"/>
              <a:t>ChatGPT</a:t>
            </a:r>
            <a:r>
              <a:rPr lang="da-DK" sz="1200" dirty="0"/>
              <a:t> om at give mig baggrund og kontekst af dem forud for læsningen.</a:t>
            </a:r>
          </a:p>
          <a:p>
            <a:r>
              <a:rPr lang="da-DK" sz="1200" b="1" dirty="0"/>
              <a:t>Resumé af tekster</a:t>
            </a:r>
            <a:r>
              <a:rPr lang="da-DK" sz="1200" dirty="0"/>
              <a:t>: I tilfælde af tidspres i min forberedelse har jeg brugt AI til at skabe et hurtigt overblik over tekster. Det oplever jeg som bedre end slet ikke at have læst.</a:t>
            </a:r>
            <a:endParaRPr lang="da-DK" sz="1200" b="1" dirty="0"/>
          </a:p>
          <a:p>
            <a:r>
              <a:rPr lang="da-DK" sz="1200" b="1" dirty="0"/>
              <a:t>Forklaring og uddybning af komplekse begreber:</a:t>
            </a:r>
            <a:r>
              <a:rPr lang="da-DK" sz="1200" dirty="0"/>
              <a:t> Jeg har især haft stor succes med, at AI har kunne forklare mig svære akademiske begreber på en meget forståelig måde</a:t>
            </a:r>
            <a:br>
              <a:rPr lang="da-DK" sz="1200" b="1" dirty="0"/>
            </a:br>
            <a:br>
              <a:rPr lang="da-DK" b="1" dirty="0"/>
            </a:br>
            <a:endParaRPr lang="da-DK" dirty="0"/>
          </a:p>
        </p:txBody>
      </p:sp>
      <p:sp>
        <p:nvSpPr>
          <p:cNvPr id="9" name="Content Placeholder 8">
            <a:extLst>
              <a:ext uri="{FF2B5EF4-FFF2-40B4-BE49-F238E27FC236}">
                <a16:creationId xmlns:a16="http://schemas.microsoft.com/office/drawing/2014/main" id="{F3A84DD5-4F95-DAF9-EAD3-734C7AC05AB6}"/>
              </a:ext>
            </a:extLst>
          </p:cNvPr>
          <p:cNvSpPr>
            <a:spLocks noGrp="1"/>
          </p:cNvSpPr>
          <p:nvPr>
            <p:ph sz="half" idx="2"/>
          </p:nvPr>
        </p:nvSpPr>
        <p:spPr>
          <a:xfrm>
            <a:off x="6246000" y="1485899"/>
            <a:ext cx="5356800" cy="4815677"/>
          </a:xfrm>
        </p:spPr>
        <p:txBody>
          <a:bodyPr/>
          <a:lstStyle/>
          <a:p>
            <a:pPr marL="0" indent="0">
              <a:buNone/>
            </a:pPr>
            <a:r>
              <a:rPr lang="da-DK" sz="1800" b="1" dirty="0"/>
              <a:t>Vil gerne bruge AI til:</a:t>
            </a:r>
            <a:br>
              <a:rPr lang="da-DK" sz="1800" b="1" dirty="0"/>
            </a:br>
            <a:endParaRPr lang="da-DK" b="1" dirty="0"/>
          </a:p>
          <a:p>
            <a:pPr algn="l" rtl="0">
              <a:spcBef>
                <a:spcPts val="0"/>
              </a:spcBef>
              <a:spcAft>
                <a:spcPts val="0"/>
              </a:spcAft>
            </a:pPr>
            <a:r>
              <a:rPr lang="da-DK" sz="1400" b="1" i="0" u="none" strike="noStrike" dirty="0">
                <a:effectLst/>
                <a:latin typeface="Lato" panose="020F0502020204030203" pitchFamily="34" charset="0"/>
              </a:rPr>
              <a:t>Som feedbackgiver på opgaver: </a:t>
            </a:r>
            <a:r>
              <a:rPr lang="da-DK" sz="1400" b="0" i="0" u="none" strike="noStrike" dirty="0">
                <a:effectLst/>
                <a:latin typeface="Lato" panose="020F0502020204030203" pitchFamily="34" charset="0"/>
              </a:rPr>
              <a:t>Ligesom jeg ofte bruger mine medstuderende eller venner, tænker jeg at det kunne være relevant også at bruge AI en feedbackmakker</a:t>
            </a:r>
            <a:endParaRPr lang="da-DK" sz="1400" b="0" i="0" u="none" strike="noStrike" dirty="0">
              <a:effectLst/>
            </a:endParaRPr>
          </a:p>
          <a:p>
            <a:pPr algn="l" rtl="0">
              <a:spcBef>
                <a:spcPts val="0"/>
              </a:spcBef>
              <a:spcAft>
                <a:spcPts val="0"/>
              </a:spcAft>
            </a:pPr>
            <a:br>
              <a:rPr lang="da-DK" sz="1400" b="0" i="0" u="none" strike="noStrike" dirty="0">
                <a:effectLst/>
              </a:rPr>
            </a:br>
            <a:r>
              <a:rPr lang="da-DK" sz="1400" b="1" i="0" u="none" strike="noStrike" dirty="0">
                <a:effectLst/>
                <a:latin typeface="Lato" panose="020F0502020204030203" pitchFamily="34" charset="0"/>
              </a:rPr>
              <a:t>Til korrekturlæsning: </a:t>
            </a:r>
            <a:r>
              <a:rPr lang="da-DK" sz="1400" b="0" i="0" u="none" strike="noStrike" dirty="0">
                <a:effectLst/>
                <a:latin typeface="Lato" panose="020F0502020204030203" pitchFamily="34" charset="0"/>
              </a:rPr>
              <a:t>Fordi jeg forestiller mig, at AI gør det bedre end jeg selv :)</a:t>
            </a:r>
            <a:endParaRPr lang="da-DK" sz="1400" b="0" i="0" u="none" strike="noStrike" dirty="0">
              <a:effectLst/>
            </a:endParaRPr>
          </a:p>
          <a:p>
            <a:pPr algn="l" rtl="0">
              <a:spcBef>
                <a:spcPts val="0"/>
              </a:spcBef>
              <a:spcAft>
                <a:spcPts val="0"/>
              </a:spcAft>
            </a:pPr>
            <a:br>
              <a:rPr lang="da-DK" sz="1400" b="0" i="0" u="none" strike="noStrike" dirty="0">
                <a:effectLst/>
              </a:rPr>
            </a:br>
            <a:r>
              <a:rPr lang="da-DK" sz="1400" b="1" i="0" u="none" strike="noStrike" dirty="0">
                <a:effectLst/>
                <a:latin typeface="Lato" panose="020F0502020204030203" pitchFamily="34" charset="0"/>
              </a:rPr>
              <a:t>Samle og overblik i egne noter: </a:t>
            </a:r>
            <a:r>
              <a:rPr lang="da-DK" sz="1400" b="0" i="0" u="none" strike="noStrike" dirty="0">
                <a:effectLst/>
                <a:latin typeface="Lato" panose="020F0502020204030203" pitchFamily="34" charset="0"/>
              </a:rPr>
              <a:t>Jeg forestiller mig, at dette kunne spare mig en del tid i eksamensperioder, hvor jeg ofte kan have problemer med at finde rundt i egne noter</a:t>
            </a:r>
            <a:endParaRPr lang="da-DK" sz="1400" b="0" i="0" u="none" strike="noStrike" dirty="0">
              <a:effectLst/>
            </a:endParaRPr>
          </a:p>
          <a:p>
            <a:br>
              <a:rPr lang="da-DK" sz="1400" b="0" i="0" u="none" strike="noStrike" dirty="0">
                <a:effectLst/>
              </a:rPr>
            </a:br>
            <a:r>
              <a:rPr lang="da-DK" sz="1400" b="1" i="0" u="none" strike="noStrike" dirty="0">
                <a:effectLst/>
                <a:latin typeface="Lato" panose="020F0502020204030203" pitchFamily="34" charset="0"/>
              </a:rPr>
              <a:t>Ansvarligt og kildekritisk: </a:t>
            </a:r>
            <a:r>
              <a:rPr lang="da-DK" sz="1400" b="0" i="0" u="none" strike="noStrike" dirty="0">
                <a:effectLst/>
                <a:latin typeface="Lato" panose="020F0502020204030203" pitchFamily="34" charset="0"/>
              </a:rPr>
              <a:t>Jeg oplever ikke selv endnu at have viden nok om, hvordan jeg forholder mig kildekritisk og desuden bruger AI ansvarligt</a:t>
            </a:r>
            <a:endParaRPr lang="da-DK" sz="1400" b="1" dirty="0"/>
          </a:p>
        </p:txBody>
      </p:sp>
      <p:sp>
        <p:nvSpPr>
          <p:cNvPr id="2" name="Date Placeholder 1">
            <a:extLst>
              <a:ext uri="{FF2B5EF4-FFF2-40B4-BE49-F238E27FC236}">
                <a16:creationId xmlns:a16="http://schemas.microsoft.com/office/drawing/2014/main" id="{9A423FE2-0AB2-C399-A33C-1CB731B0D7E4}"/>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26F4919E-F296-C054-6929-4FE867AB583B}"/>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355231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A903-B64B-8BD7-F9A3-D152631D6A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D41DAB-DBFF-4434-6FF1-7DED678EC139}"/>
              </a:ext>
            </a:extLst>
          </p:cNvPr>
          <p:cNvSpPr>
            <a:spLocks noGrp="1"/>
          </p:cNvSpPr>
          <p:nvPr>
            <p:ph type="title"/>
          </p:nvPr>
        </p:nvSpPr>
        <p:spPr/>
        <p:txBody>
          <a:bodyPr/>
          <a:lstStyle/>
          <a:p>
            <a:r>
              <a:rPr lang="da-DK" dirty="0"/>
              <a:t>Jonas, MA-studerende på ”Dansk” </a:t>
            </a:r>
          </a:p>
        </p:txBody>
      </p:sp>
      <p:sp>
        <p:nvSpPr>
          <p:cNvPr id="8" name="Content Placeholder 7">
            <a:extLst>
              <a:ext uri="{FF2B5EF4-FFF2-40B4-BE49-F238E27FC236}">
                <a16:creationId xmlns:a16="http://schemas.microsoft.com/office/drawing/2014/main" id="{FD8DC7E4-EB2D-4CD0-AE43-2AD9106DE1E3}"/>
              </a:ext>
            </a:extLst>
          </p:cNvPr>
          <p:cNvSpPr>
            <a:spLocks noGrp="1"/>
          </p:cNvSpPr>
          <p:nvPr>
            <p:ph sz="half" idx="1"/>
          </p:nvPr>
        </p:nvSpPr>
        <p:spPr>
          <a:xfrm>
            <a:off x="588964" y="1215483"/>
            <a:ext cx="5356800" cy="5086092"/>
          </a:xfrm>
        </p:spPr>
        <p:txBody>
          <a:bodyPr/>
          <a:lstStyle/>
          <a:p>
            <a:r>
              <a:rPr lang="da-DK" b="1" dirty="0"/>
              <a:t>Bruger AI til:</a:t>
            </a:r>
            <a:endParaRPr lang="da-DK" sz="1600" b="1" dirty="0"/>
          </a:p>
          <a:p>
            <a:pPr algn="l" rtl="0" fontAlgn="base">
              <a:spcBef>
                <a:spcPts val="0"/>
              </a:spcBef>
              <a:spcAft>
                <a:spcPts val="0"/>
              </a:spcAft>
              <a:buFont typeface="Arial" panose="020B0604020202020204" pitchFamily="34" charset="0"/>
              <a:buChar char="•"/>
            </a:pPr>
            <a:r>
              <a:rPr lang="da-DK" sz="1400" b="1" i="0" u="none" strike="noStrike" dirty="0">
                <a:effectLst/>
              </a:rPr>
              <a:t>Bedre forståelse af kringlede formuleringer i akademiske tekster</a:t>
            </a:r>
            <a:r>
              <a:rPr lang="da-DK" sz="1400" b="1" dirty="0"/>
              <a:t>: </a:t>
            </a:r>
            <a:r>
              <a:rPr lang="da-DK" sz="1400" dirty="0" err="1"/>
              <a:t>ChatGPT</a:t>
            </a:r>
            <a:r>
              <a:rPr lang="da-DK" sz="1400" dirty="0"/>
              <a:t> kan hurtigt omformulere sætninger på en simplere måde. Det er ikke altid, at den rammer helt plet, men den stiller tingene enklere op, så nogle aspekter står klarere for mig.</a:t>
            </a:r>
          </a:p>
          <a:p>
            <a:pPr marL="0" indent="0" algn="l" rtl="0" fontAlgn="base">
              <a:spcBef>
                <a:spcPts val="0"/>
              </a:spcBef>
              <a:spcAft>
                <a:spcPts val="0"/>
              </a:spcAft>
              <a:buNone/>
            </a:pPr>
            <a:endParaRPr lang="da-DK" sz="1400" dirty="0"/>
          </a:p>
          <a:p>
            <a:pPr algn="l" rtl="0" fontAlgn="base">
              <a:spcBef>
                <a:spcPts val="0"/>
              </a:spcBef>
              <a:spcAft>
                <a:spcPts val="0"/>
              </a:spcAft>
              <a:buFont typeface="Arial" panose="020B0604020202020204" pitchFamily="34" charset="0"/>
              <a:buChar char="•"/>
            </a:pPr>
            <a:r>
              <a:rPr lang="da-DK" sz="1400" b="1" i="0" u="none" strike="noStrike" dirty="0">
                <a:effectLst/>
              </a:rPr>
              <a:t>Vurdering/feedback og korrekturlæsning af passager i opgaver og eksamener</a:t>
            </a:r>
            <a:r>
              <a:rPr lang="da-DK" sz="1400" b="1" dirty="0"/>
              <a:t>: </a:t>
            </a:r>
            <a:r>
              <a:rPr lang="da-DK" sz="1400" dirty="0"/>
              <a:t>Hvis jeg går i stå med en opgave, kan </a:t>
            </a:r>
            <a:r>
              <a:rPr lang="da-DK" sz="1400" dirty="0" err="1"/>
              <a:t>ChatGPT</a:t>
            </a:r>
            <a:r>
              <a:rPr lang="da-DK" sz="1400" dirty="0"/>
              <a:t> belyse alternative aspekter, som jeg måske har overset, og på den måde hjælpe mig videre. Den kan også give inspiration, hvis jeg går i stå med en formulering. For at spare tid, kan </a:t>
            </a:r>
            <a:r>
              <a:rPr lang="da-DK" sz="1400" dirty="0" err="1"/>
              <a:t>ChatGPT</a:t>
            </a:r>
            <a:r>
              <a:rPr lang="da-DK" sz="1400" dirty="0"/>
              <a:t> give en nogenlunde første korrekturlæsning, men jeg foretager altid den sidste korrekturlæsning selv for at være på den sikre side. </a:t>
            </a:r>
            <a:endParaRPr lang="da-DK" sz="1400" b="1" i="0" u="none" strike="noStrike" dirty="0">
              <a:effectLst/>
            </a:endParaRPr>
          </a:p>
          <a:p>
            <a:pPr marL="0" indent="0" algn="l" rtl="0" fontAlgn="base">
              <a:spcBef>
                <a:spcPts val="0"/>
              </a:spcBef>
              <a:spcAft>
                <a:spcPts val="0"/>
              </a:spcAft>
              <a:buNone/>
            </a:pPr>
            <a:endParaRPr lang="da-DK" sz="1400" b="0" i="0" u="none" strike="noStrike" dirty="0">
              <a:effectLst/>
            </a:endParaRPr>
          </a:p>
          <a:p>
            <a:pPr algn="l" rtl="0" fontAlgn="base">
              <a:spcBef>
                <a:spcPts val="0"/>
              </a:spcBef>
              <a:spcAft>
                <a:spcPts val="0"/>
              </a:spcAft>
              <a:buFont typeface="Arial" panose="020B0604020202020204" pitchFamily="34" charset="0"/>
              <a:buChar char="•"/>
            </a:pPr>
            <a:r>
              <a:rPr lang="da-DK" sz="1400" b="1" dirty="0"/>
              <a:t>Opsummering af de vigtigste pointer i lange tekster: </a:t>
            </a:r>
            <a:r>
              <a:rPr lang="da-DK" sz="1400" dirty="0"/>
              <a:t>I en travl hverdag kan det være en god hjælp, hvis jeg mangler at læse en tekst eller to til undervisning. Dog skal man være opmærksom på, at det ikke altid er en lige fyldestgørende opsummering, så inden man henviser til fx begreber fra teksten til en eksamen, kan det være en god idé at genbesøge teksten, når man har mere tid. </a:t>
            </a:r>
            <a:endParaRPr lang="da-DK" sz="1400" b="0" i="0" u="none" strike="noStrike" dirty="0">
              <a:effectLst/>
            </a:endParaRPr>
          </a:p>
          <a:p>
            <a:pPr marL="0" indent="0">
              <a:buNone/>
            </a:pPr>
            <a:endParaRPr lang="da-DK" dirty="0"/>
          </a:p>
        </p:txBody>
      </p:sp>
      <p:sp>
        <p:nvSpPr>
          <p:cNvPr id="9" name="Content Placeholder 8">
            <a:extLst>
              <a:ext uri="{FF2B5EF4-FFF2-40B4-BE49-F238E27FC236}">
                <a16:creationId xmlns:a16="http://schemas.microsoft.com/office/drawing/2014/main" id="{C8E6F2FF-EB58-85CA-9203-9A2C7403783F}"/>
              </a:ext>
            </a:extLst>
          </p:cNvPr>
          <p:cNvSpPr>
            <a:spLocks noGrp="1"/>
          </p:cNvSpPr>
          <p:nvPr>
            <p:ph sz="half" idx="2"/>
          </p:nvPr>
        </p:nvSpPr>
        <p:spPr>
          <a:xfrm>
            <a:off x="6246000" y="1215483"/>
            <a:ext cx="5356800" cy="5086093"/>
          </a:xfrm>
        </p:spPr>
        <p:txBody>
          <a:bodyPr/>
          <a:lstStyle/>
          <a:p>
            <a:r>
              <a:rPr lang="da-DK" b="1" dirty="0"/>
              <a:t>Vil gerne bruge AI til:</a:t>
            </a:r>
            <a:endParaRPr lang="da-DK" sz="1800" b="1" dirty="0"/>
          </a:p>
          <a:p>
            <a:pPr algn="l" rtl="0" fontAlgn="base">
              <a:spcBef>
                <a:spcPts val="0"/>
              </a:spcBef>
              <a:spcAft>
                <a:spcPts val="1200"/>
              </a:spcAft>
              <a:buFont typeface="Arial" panose="020B0604020202020204" pitchFamily="34" charset="0"/>
              <a:buChar char="•"/>
            </a:pPr>
            <a:r>
              <a:rPr lang="da-DK" sz="1400" b="1" i="0" u="none" strike="noStrike" dirty="0">
                <a:effectLst/>
              </a:rPr>
              <a:t>Strukturering af noter</a:t>
            </a:r>
            <a:r>
              <a:rPr lang="da-DK" sz="1400" b="1" dirty="0"/>
              <a:t>:</a:t>
            </a:r>
            <a:r>
              <a:rPr lang="da-DK" sz="1400" b="1" i="0" u="none" strike="noStrike" dirty="0">
                <a:effectLst/>
              </a:rPr>
              <a:t> </a:t>
            </a:r>
            <a:r>
              <a:rPr lang="da-DK" sz="1400" dirty="0"/>
              <a:t>Jeg har ikke det store kendskab til de AI-programmer, der kan hjælpe på dette område. Men jeg ved at det sikkert kan spare en masse tid og energi, hvis jeg først får sat mig ind i det, ligesom vi bruger andre digitale programmer til at støtte os. </a:t>
            </a:r>
            <a:endParaRPr lang="da-DK" sz="1400" b="0" i="0" u="none" strike="noStrike" dirty="0">
              <a:effectLst/>
            </a:endParaRPr>
          </a:p>
          <a:p>
            <a:pPr algn="l" rtl="0" fontAlgn="base">
              <a:spcBef>
                <a:spcPts val="0"/>
              </a:spcBef>
              <a:spcAft>
                <a:spcPts val="0"/>
              </a:spcAft>
              <a:buFont typeface="Arial" panose="020B0604020202020204" pitchFamily="34" charset="0"/>
              <a:buChar char="•"/>
            </a:pPr>
            <a:r>
              <a:rPr lang="da-DK" sz="1400" b="1" i="0" u="none" strike="noStrike" dirty="0">
                <a:effectLst/>
              </a:rPr>
              <a:t>Mere optimal og fokuseret søgning, </a:t>
            </a:r>
            <a:r>
              <a:rPr lang="da-DK" sz="1400" b="0" i="0" u="none" strike="noStrike" dirty="0">
                <a:effectLst/>
              </a:rPr>
              <a:t>så søgeresultater bliver mere præcise og fyldestgørende. Derved behøver jeg ikke at prompte en hel masse og bruge fx </a:t>
            </a:r>
            <a:r>
              <a:rPr lang="da-DK" sz="1400" b="0" i="0" u="none" strike="noStrike" dirty="0" err="1">
                <a:effectLst/>
              </a:rPr>
              <a:t>ChatGPT</a:t>
            </a:r>
            <a:r>
              <a:rPr lang="da-DK" sz="1400" b="0" i="0" u="none" strike="noStrike" dirty="0">
                <a:effectLst/>
              </a:rPr>
              <a:t> unødvendigt meget.</a:t>
            </a:r>
            <a:endParaRPr lang="da-DK" sz="1400" b="1" dirty="0"/>
          </a:p>
        </p:txBody>
      </p:sp>
      <p:sp>
        <p:nvSpPr>
          <p:cNvPr id="2" name="Date Placeholder 1">
            <a:extLst>
              <a:ext uri="{FF2B5EF4-FFF2-40B4-BE49-F238E27FC236}">
                <a16:creationId xmlns:a16="http://schemas.microsoft.com/office/drawing/2014/main" id="{14C3FA06-FAE1-819E-BFAD-04A3DB81454C}"/>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424EB44D-A105-62E8-6F5A-6864A307CE4F}"/>
              </a:ext>
            </a:extLst>
          </p:cNvPr>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119403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CFB5C-3AA1-A1B1-C425-ACB5E4D8C0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F66574-4270-252A-0088-F0C0F6059CB8}"/>
              </a:ext>
            </a:extLst>
          </p:cNvPr>
          <p:cNvSpPr>
            <a:spLocks noGrp="1"/>
          </p:cNvSpPr>
          <p:nvPr>
            <p:ph type="title"/>
          </p:nvPr>
        </p:nvSpPr>
        <p:spPr>
          <a:xfrm>
            <a:off x="733929" y="758284"/>
            <a:ext cx="11012488" cy="1220648"/>
          </a:xfrm>
        </p:spPr>
        <p:txBody>
          <a:bodyPr/>
          <a:lstStyle/>
          <a:p>
            <a:pPr>
              <a:lnSpc>
                <a:spcPct val="150000"/>
              </a:lnSpc>
            </a:pPr>
            <a:r>
              <a:rPr lang="da-DK" dirty="0"/>
              <a:t>Nysgerrig på mere? </a:t>
            </a:r>
            <a:br>
              <a:rPr lang="da-DK" dirty="0"/>
            </a:br>
            <a:r>
              <a:rPr lang="da-DK" dirty="0"/>
              <a:t>Find flere værktøjer til brugen af AI her:</a:t>
            </a:r>
          </a:p>
        </p:txBody>
      </p:sp>
      <p:sp>
        <p:nvSpPr>
          <p:cNvPr id="2" name="Date Placeholder 1">
            <a:extLst>
              <a:ext uri="{FF2B5EF4-FFF2-40B4-BE49-F238E27FC236}">
                <a16:creationId xmlns:a16="http://schemas.microsoft.com/office/drawing/2014/main" id="{895CD023-5B1A-8EEF-71BC-FCF0364D45A8}"/>
              </a:ext>
            </a:extLst>
          </p:cNvPr>
          <p:cNvSpPr>
            <a:spLocks noGrp="1"/>
          </p:cNvSpPr>
          <p:nvPr>
            <p:ph type="dt" sz="half" idx="10"/>
          </p:nvPr>
        </p:nvSpPr>
        <p:spPr/>
        <p:txBody>
          <a:bodyPr/>
          <a:lstStyle/>
          <a:p>
            <a:fld id="{356FAC71-4279-437B-9CFA-FCD2CE398AF1}" type="datetime1">
              <a:rPr lang="da-DK" smtClean="0"/>
              <a:t>16.01.2025</a:t>
            </a:fld>
            <a:endParaRPr lang="da-DK" dirty="0"/>
          </a:p>
        </p:txBody>
      </p:sp>
      <p:sp>
        <p:nvSpPr>
          <p:cNvPr id="3" name="Slide Number Placeholder 2">
            <a:extLst>
              <a:ext uri="{FF2B5EF4-FFF2-40B4-BE49-F238E27FC236}">
                <a16:creationId xmlns:a16="http://schemas.microsoft.com/office/drawing/2014/main" id="{89E2AB55-6930-E478-2D6D-A4F38AFB215A}"/>
              </a:ext>
            </a:extLst>
          </p:cNvPr>
          <p:cNvSpPr>
            <a:spLocks noGrp="1"/>
          </p:cNvSpPr>
          <p:nvPr>
            <p:ph type="sldNum" sz="quarter" idx="12"/>
          </p:nvPr>
        </p:nvSpPr>
        <p:spPr/>
        <p:txBody>
          <a:bodyPr/>
          <a:lstStyle/>
          <a:p>
            <a:fld id="{091A926C-488A-4E3E-9C21-57CAA120E114}" type="slidenum">
              <a:rPr lang="da-DK" smtClean="0"/>
              <a:t>8</a:t>
            </a:fld>
            <a:endParaRPr lang="da-DK" dirty="0"/>
          </a:p>
        </p:txBody>
      </p:sp>
      <p:pic>
        <p:nvPicPr>
          <p:cNvPr id="1026" name="Picture 2">
            <a:extLst>
              <a:ext uri="{FF2B5EF4-FFF2-40B4-BE49-F238E27FC236}">
                <a16:creationId xmlns:a16="http://schemas.microsoft.com/office/drawing/2014/main" id="{AD229B49-C270-51FC-E97F-26E8C83890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4710" y="2474674"/>
            <a:ext cx="3402580" cy="340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2113"/>
      </p:ext>
    </p:extLst>
  </p:cSld>
  <p:clrMapOvr>
    <a:masterClrMapping/>
  </p:clrMapOvr>
</p:sld>
</file>

<file path=ppt/theme/theme1.xml><?xml version="1.0" encoding="utf-8"?>
<a:theme xmlns:a="http://schemas.openxmlformats.org/drawingml/2006/main" name="Brugerdefineret design">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16x9_DK_fuld.potx" id="{EB608739-D490-442D-AE39-76A4F2C80253}" vid="{F6657886-CEF1-49A4-9FC9-A572A9EA0F45}"/>
    </a:ext>
  </a:extLst>
</a:theme>
</file>

<file path=ppt/theme/theme2.xml><?xml version="1.0" encoding="utf-8"?>
<a:theme xmlns:a="http://schemas.openxmlformats.org/drawingml/2006/main" name="Office Theme">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Brugerdefineret design</Template>
  <TotalTime>9534</TotalTime>
  <Words>1425</Words>
  <Application>Microsoft Macintosh PowerPoint</Application>
  <PresentationFormat>Widescreen</PresentationFormat>
  <Paragraphs>108</Paragraphs>
  <Slides>8</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Lato</vt:lpstr>
      <vt:lpstr>Microsoft New Tai Lue</vt:lpstr>
      <vt:lpstr>Wingdings</vt:lpstr>
      <vt:lpstr>Brugerdefineret design</vt:lpstr>
      <vt:lpstr>PowerPoint-præsentation</vt:lpstr>
      <vt:lpstr>Anna, BA-studerende på ”Mellemøstens sprog og samfund ”</vt:lpstr>
      <vt:lpstr>Ida, BA-studerende på ”Kommunikation og IT”</vt:lpstr>
      <vt:lpstr>Sara, BA-studerende på ”Tysk Sprog og Kultur”</vt:lpstr>
      <vt:lpstr>Emil, BA-studerende på ”Religionsvidenskab”</vt:lpstr>
      <vt:lpstr>Frida, BA-studerende på ”Retorik”</vt:lpstr>
      <vt:lpstr>Jonas, MA-studerende på ”Dansk” </vt:lpstr>
      <vt:lpstr>Nysgerrig på mere?  Find flere værktøjer til brugen af AI 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Sabine Kold</dc:creator>
  <cp:lastModifiedBy>Annette Pedersen</cp:lastModifiedBy>
  <cp:revision>55</cp:revision>
  <dcterms:created xsi:type="dcterms:W3CDTF">2024-11-09T18:34:43Z</dcterms:created>
  <dcterms:modified xsi:type="dcterms:W3CDTF">2025-01-16T12:23:06Z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ies>
</file>